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87" r:id="rId3"/>
    <p:sldId id="261" r:id="rId4"/>
    <p:sldId id="258" r:id="rId5"/>
    <p:sldId id="262" r:id="rId6"/>
    <p:sldId id="282" r:id="rId7"/>
    <p:sldId id="266" r:id="rId8"/>
    <p:sldId id="265" r:id="rId9"/>
    <p:sldId id="283" r:id="rId10"/>
    <p:sldId id="267" r:id="rId11"/>
    <p:sldId id="269" r:id="rId12"/>
    <p:sldId id="270" r:id="rId13"/>
    <p:sldId id="286" r:id="rId14"/>
    <p:sldId id="272" r:id="rId15"/>
    <p:sldId id="288" r:id="rId16"/>
    <p:sldId id="279" r:id="rId17"/>
    <p:sldId id="290" r:id="rId18"/>
    <p:sldId id="291" r:id="rId19"/>
    <p:sldId id="289" r:id="rId20"/>
    <p:sldId id="281" r:id="rId21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0072"/>
    <a:srgbClr val="630382"/>
    <a:srgbClr val="6D0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4" autoAdjust="0"/>
    <p:restoredTop sz="94643" autoAdjust="0"/>
  </p:normalViewPr>
  <p:slideViewPr>
    <p:cSldViewPr snapToGrid="0" snapToObjects="1" showGuides="1">
      <p:cViewPr varScale="1">
        <p:scale>
          <a:sx n="62" d="100"/>
          <a:sy n="62" d="100"/>
        </p:scale>
        <p:origin x="1556" y="2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welie Grape" userId="27142a28a8065f70" providerId="LiveId" clId="{E536027A-3920-450F-AD93-F9EB93A6475E}"/>
    <pc:docChg chg="undo custSel addSld delSld modSld modMainMaster modNotesMaster">
      <pc:chgData name="Jewelie Grape" userId="27142a28a8065f70" providerId="LiveId" clId="{E536027A-3920-450F-AD93-F9EB93A6475E}" dt="2025-11-20T03:19:29.769" v="2259" actId="20577"/>
      <pc:docMkLst>
        <pc:docMk/>
      </pc:docMkLst>
      <pc:sldChg chg="modSp mod">
        <pc:chgData name="Jewelie Grape" userId="27142a28a8065f70" providerId="LiveId" clId="{E536027A-3920-450F-AD93-F9EB93A6475E}" dt="2025-11-18T22:31:37.425" v="10" actId="20577"/>
        <pc:sldMkLst>
          <pc:docMk/>
          <pc:sldMk cId="4261779891" sldId="256"/>
        </pc:sldMkLst>
        <pc:spChg chg="mod">
          <ac:chgData name="Jewelie Grape" userId="27142a28a8065f70" providerId="LiveId" clId="{E536027A-3920-450F-AD93-F9EB93A6475E}" dt="2025-11-18T22:31:37.425" v="10" actId="20577"/>
          <ac:spMkLst>
            <pc:docMk/>
            <pc:sldMk cId="4261779891" sldId="256"/>
            <ac:spMk id="3" creationId="{3B13701E-768D-224B-A679-E0C52C4CFEDF}"/>
          </ac:spMkLst>
        </pc:spChg>
      </pc:sldChg>
      <pc:sldChg chg="modSp mod">
        <pc:chgData name="Jewelie Grape" userId="27142a28a8065f70" providerId="LiveId" clId="{E536027A-3920-450F-AD93-F9EB93A6475E}" dt="2025-11-18T22:37:05.984" v="470" actId="20577"/>
        <pc:sldMkLst>
          <pc:docMk/>
          <pc:sldMk cId="28125880" sldId="258"/>
        </pc:sldMkLst>
        <pc:spChg chg="mod">
          <ac:chgData name="Jewelie Grape" userId="27142a28a8065f70" providerId="LiveId" clId="{E536027A-3920-450F-AD93-F9EB93A6475E}" dt="2025-11-18T22:37:05.984" v="470" actId="20577"/>
          <ac:spMkLst>
            <pc:docMk/>
            <pc:sldMk cId="28125880" sldId="258"/>
            <ac:spMk id="16" creationId="{AB6C93AF-B34A-AE49-9D58-8D1D3CDE80A9}"/>
          </ac:spMkLst>
        </pc:spChg>
      </pc:sldChg>
      <pc:sldChg chg="modSp mod">
        <pc:chgData name="Jewelie Grape" userId="27142a28a8065f70" providerId="LiveId" clId="{E536027A-3920-450F-AD93-F9EB93A6475E}" dt="2025-11-19T17:05:53.019" v="1594" actId="20577"/>
        <pc:sldMkLst>
          <pc:docMk/>
          <pc:sldMk cId="2587757765" sldId="262"/>
        </pc:sldMkLst>
        <pc:spChg chg="mod">
          <ac:chgData name="Jewelie Grape" userId="27142a28a8065f70" providerId="LiveId" clId="{E536027A-3920-450F-AD93-F9EB93A6475E}" dt="2025-11-19T17:05:53.019" v="1594" actId="20577"/>
          <ac:spMkLst>
            <pc:docMk/>
            <pc:sldMk cId="2587757765" sldId="262"/>
            <ac:spMk id="16" creationId="{AB6C93AF-B34A-AE49-9D58-8D1D3CDE80A9}"/>
          </ac:spMkLst>
        </pc:spChg>
      </pc:sldChg>
      <pc:sldChg chg="modSp mod">
        <pc:chgData name="Jewelie Grape" userId="27142a28a8065f70" providerId="LiveId" clId="{E536027A-3920-450F-AD93-F9EB93A6475E}" dt="2025-11-18T22:38:31.210" v="537" actId="20577"/>
        <pc:sldMkLst>
          <pc:docMk/>
          <pc:sldMk cId="148716155" sldId="266"/>
        </pc:sldMkLst>
        <pc:spChg chg="mod">
          <ac:chgData name="Jewelie Grape" userId="27142a28a8065f70" providerId="LiveId" clId="{E536027A-3920-450F-AD93-F9EB93A6475E}" dt="2025-11-18T22:38:31.210" v="537" actId="20577"/>
          <ac:spMkLst>
            <pc:docMk/>
            <pc:sldMk cId="148716155" sldId="266"/>
            <ac:spMk id="16" creationId="{AB6C93AF-B34A-AE49-9D58-8D1D3CDE80A9}"/>
          </ac:spMkLst>
        </pc:spChg>
        <pc:graphicFrameChg chg="mod">
          <ac:chgData name="Jewelie Grape" userId="27142a28a8065f70" providerId="LiveId" clId="{E536027A-3920-450F-AD93-F9EB93A6475E}" dt="2025-11-18T22:38:17.997" v="515" actId="1076"/>
          <ac:graphicFrameMkLst>
            <pc:docMk/>
            <pc:sldMk cId="148716155" sldId="266"/>
            <ac:graphicFrameMk id="5" creationId="{FD2922B7-732F-CF55-3B43-B0BE640248E4}"/>
          </ac:graphicFrameMkLst>
        </pc:graphicFrameChg>
      </pc:sldChg>
      <pc:sldChg chg="modSp mod">
        <pc:chgData name="Jewelie Grape" userId="27142a28a8065f70" providerId="LiveId" clId="{E536027A-3920-450F-AD93-F9EB93A6475E}" dt="2025-11-19T17:09:34.612" v="1803" actId="313"/>
        <pc:sldMkLst>
          <pc:docMk/>
          <pc:sldMk cId="3014852869" sldId="267"/>
        </pc:sldMkLst>
        <pc:spChg chg="mod">
          <ac:chgData name="Jewelie Grape" userId="27142a28a8065f70" providerId="LiveId" clId="{E536027A-3920-450F-AD93-F9EB93A6475E}" dt="2025-11-19T17:09:34.612" v="1803" actId="313"/>
          <ac:spMkLst>
            <pc:docMk/>
            <pc:sldMk cId="3014852869" sldId="267"/>
            <ac:spMk id="16" creationId="{AB6C93AF-B34A-AE49-9D58-8D1D3CDE80A9}"/>
          </ac:spMkLst>
        </pc:spChg>
      </pc:sldChg>
      <pc:sldChg chg="modSp mod">
        <pc:chgData name="Jewelie Grape" userId="27142a28a8065f70" providerId="LiveId" clId="{E536027A-3920-450F-AD93-F9EB93A6475E}" dt="2025-11-20T03:19:29.769" v="2259" actId="20577"/>
        <pc:sldMkLst>
          <pc:docMk/>
          <pc:sldMk cId="1335134633" sldId="269"/>
        </pc:sldMkLst>
        <pc:spChg chg="mod">
          <ac:chgData name="Jewelie Grape" userId="27142a28a8065f70" providerId="LiveId" clId="{E536027A-3920-450F-AD93-F9EB93A6475E}" dt="2025-11-20T03:19:29.769" v="2259" actId="20577"/>
          <ac:spMkLst>
            <pc:docMk/>
            <pc:sldMk cId="1335134633" sldId="269"/>
            <ac:spMk id="16" creationId="{AB6C93AF-B34A-AE49-9D58-8D1D3CDE80A9}"/>
          </ac:spMkLst>
        </pc:spChg>
      </pc:sldChg>
      <pc:sldChg chg="modSp mod">
        <pc:chgData name="Jewelie Grape" userId="27142a28a8065f70" providerId="LiveId" clId="{E536027A-3920-450F-AD93-F9EB93A6475E}" dt="2025-11-19T17:39:54.443" v="2200" actId="20577"/>
        <pc:sldMkLst>
          <pc:docMk/>
          <pc:sldMk cId="1383235764" sldId="270"/>
        </pc:sldMkLst>
        <pc:spChg chg="mod">
          <ac:chgData name="Jewelie Grape" userId="27142a28a8065f70" providerId="LiveId" clId="{E536027A-3920-450F-AD93-F9EB93A6475E}" dt="2025-11-19T17:39:54.443" v="2200" actId="20577"/>
          <ac:spMkLst>
            <pc:docMk/>
            <pc:sldMk cId="1383235764" sldId="270"/>
            <ac:spMk id="16" creationId="{AB6C93AF-B34A-AE49-9D58-8D1D3CDE80A9}"/>
          </ac:spMkLst>
        </pc:spChg>
      </pc:sldChg>
      <pc:sldChg chg="modSp mod">
        <pc:chgData name="Jewelie Grape" userId="27142a28a8065f70" providerId="LiveId" clId="{E536027A-3920-450F-AD93-F9EB93A6475E}" dt="2025-11-19T17:43:42.389" v="2241" actId="20577"/>
        <pc:sldMkLst>
          <pc:docMk/>
          <pc:sldMk cId="828996702" sldId="279"/>
        </pc:sldMkLst>
        <pc:spChg chg="mod">
          <ac:chgData name="Jewelie Grape" userId="27142a28a8065f70" providerId="LiveId" clId="{E536027A-3920-450F-AD93-F9EB93A6475E}" dt="2025-11-19T17:43:42.389" v="2241" actId="20577"/>
          <ac:spMkLst>
            <pc:docMk/>
            <pc:sldMk cId="828996702" sldId="279"/>
            <ac:spMk id="2" creationId="{00000000-0000-0000-0000-000000000000}"/>
          </ac:spMkLst>
        </pc:spChg>
      </pc:sldChg>
      <pc:sldChg chg="modSp mod">
        <pc:chgData name="Jewelie Grape" userId="27142a28a8065f70" providerId="LiveId" clId="{E536027A-3920-450F-AD93-F9EB93A6475E}" dt="2025-11-19T17:05:14.447" v="1507" actId="20577"/>
        <pc:sldMkLst>
          <pc:docMk/>
          <pc:sldMk cId="632911360" sldId="287"/>
        </pc:sldMkLst>
        <pc:spChg chg="mod">
          <ac:chgData name="Jewelie Grape" userId="27142a28a8065f70" providerId="LiveId" clId="{E536027A-3920-450F-AD93-F9EB93A6475E}" dt="2025-11-19T17:05:14.447" v="1507" actId="20577"/>
          <ac:spMkLst>
            <pc:docMk/>
            <pc:sldMk cId="632911360" sldId="287"/>
            <ac:spMk id="16" creationId="{A692B21B-68B6-A451-7616-75B947FF6FE9}"/>
          </ac:spMkLst>
        </pc:spChg>
      </pc:sldChg>
      <pc:sldChg chg="addSp delSp modSp mod">
        <pc:chgData name="Jewelie Grape" userId="27142a28a8065f70" providerId="LiveId" clId="{E536027A-3920-450F-AD93-F9EB93A6475E}" dt="2025-11-19T17:43:30.387" v="2240" actId="1076"/>
        <pc:sldMkLst>
          <pc:docMk/>
          <pc:sldMk cId="3916194926" sldId="288"/>
        </pc:sldMkLst>
        <pc:spChg chg="mod">
          <ac:chgData name="Jewelie Grape" userId="27142a28a8065f70" providerId="LiveId" clId="{E536027A-3920-450F-AD93-F9EB93A6475E}" dt="2025-11-19T17:40:35.963" v="2231" actId="1076"/>
          <ac:spMkLst>
            <pc:docMk/>
            <pc:sldMk cId="3916194926" sldId="288"/>
            <ac:spMk id="16" creationId="{A997DD97-7431-A39C-119B-2D60D359D0AC}"/>
          </ac:spMkLst>
        </pc:spChg>
        <pc:picChg chg="add del">
          <ac:chgData name="Jewelie Grape" userId="27142a28a8065f70" providerId="LiveId" clId="{E536027A-3920-450F-AD93-F9EB93A6475E}" dt="2025-11-19T17:43:07.887" v="2235" actId="478"/>
          <ac:picMkLst>
            <pc:docMk/>
            <pc:sldMk cId="3916194926" sldId="288"/>
            <ac:picMk id="6" creationId="{42FF8FB3-C397-0B25-D873-9078AB318802}"/>
          </ac:picMkLst>
        </pc:picChg>
        <pc:picChg chg="del mod">
          <ac:chgData name="Jewelie Grape" userId="27142a28a8065f70" providerId="LiveId" clId="{E536027A-3920-450F-AD93-F9EB93A6475E}" dt="2025-11-19T17:41:30.370" v="2233" actId="478"/>
          <ac:picMkLst>
            <pc:docMk/>
            <pc:sldMk cId="3916194926" sldId="288"/>
            <ac:picMk id="8" creationId="{D917C681-FC05-86DC-7F95-7C02CA4AAB17}"/>
          </ac:picMkLst>
        </pc:picChg>
        <pc:picChg chg="add mod">
          <ac:chgData name="Jewelie Grape" userId="27142a28a8065f70" providerId="LiveId" clId="{E536027A-3920-450F-AD93-F9EB93A6475E}" dt="2025-11-19T17:43:30.387" v="2240" actId="1076"/>
          <ac:picMkLst>
            <pc:docMk/>
            <pc:sldMk cId="3916194926" sldId="288"/>
            <ac:picMk id="10" creationId="{22ED9FB2-F6B5-D629-5557-3D5B84AB7B57}"/>
          </ac:picMkLst>
        </pc:picChg>
      </pc:sldChg>
      <pc:sldChg chg="add">
        <pc:chgData name="Jewelie Grape" userId="27142a28a8065f70" providerId="LiveId" clId="{E536027A-3920-450F-AD93-F9EB93A6475E}" dt="2025-11-18T22:44:18.542" v="864" actId="2890"/>
        <pc:sldMkLst>
          <pc:docMk/>
          <pc:sldMk cId="3882474424" sldId="289"/>
        </pc:sldMkLst>
      </pc:sldChg>
      <pc:sldChg chg="addSp delSp modSp new mod">
        <pc:chgData name="Jewelie Grape" userId="27142a28a8065f70" providerId="LiveId" clId="{E536027A-3920-450F-AD93-F9EB93A6475E}" dt="2025-11-19T17:03:41.674" v="1492" actId="14100"/>
        <pc:sldMkLst>
          <pc:docMk/>
          <pc:sldMk cId="1895250767" sldId="290"/>
        </pc:sldMkLst>
        <pc:spChg chg="add del mod">
          <ac:chgData name="Jewelie Grape" userId="27142a28a8065f70" providerId="LiveId" clId="{E536027A-3920-450F-AD93-F9EB93A6475E}" dt="2025-11-19T16:50:09.486" v="1466"/>
          <ac:spMkLst>
            <pc:docMk/>
            <pc:sldMk cId="1895250767" sldId="290"/>
            <ac:spMk id="4" creationId="{F67DB911-A8F5-F2FE-2D0E-3ADD00494EEA}"/>
          </ac:spMkLst>
        </pc:spChg>
        <pc:spChg chg="add del mod">
          <ac:chgData name="Jewelie Grape" userId="27142a28a8065f70" providerId="LiveId" clId="{E536027A-3920-450F-AD93-F9EB93A6475E}" dt="2025-11-19T16:58:30.036" v="1474"/>
          <ac:spMkLst>
            <pc:docMk/>
            <pc:sldMk cId="1895250767" sldId="290"/>
            <ac:spMk id="8" creationId="{A6EBBB8D-A975-F627-DF60-BB62618B44C4}"/>
          </ac:spMkLst>
        </pc:spChg>
        <pc:spChg chg="add del mod">
          <ac:chgData name="Jewelie Grape" userId="27142a28a8065f70" providerId="LiveId" clId="{E536027A-3920-450F-AD93-F9EB93A6475E}" dt="2025-11-19T17:00:26.327" v="1482"/>
          <ac:spMkLst>
            <pc:docMk/>
            <pc:sldMk cId="1895250767" sldId="290"/>
            <ac:spMk id="13" creationId="{B8C6BF11-C0FA-FF9D-5324-87A68EA63F68}"/>
          </ac:spMkLst>
        </pc:spChg>
        <pc:spChg chg="add del mod">
          <ac:chgData name="Jewelie Grape" userId="27142a28a8065f70" providerId="LiveId" clId="{E536027A-3920-450F-AD93-F9EB93A6475E}" dt="2025-11-19T17:03:20.543" v="1486"/>
          <ac:spMkLst>
            <pc:docMk/>
            <pc:sldMk cId="1895250767" sldId="290"/>
            <ac:spMk id="16" creationId="{02FC77D4-E355-9B35-1D94-1F2700662086}"/>
          </ac:spMkLst>
        </pc:spChg>
        <pc:graphicFrameChg chg="add mod">
          <ac:chgData name="Jewelie Grape" userId="27142a28a8065f70" providerId="LiveId" clId="{E536027A-3920-450F-AD93-F9EB93A6475E}" dt="2025-11-19T16:48:47.047" v="1465"/>
          <ac:graphicFrameMkLst>
            <pc:docMk/>
            <pc:sldMk cId="1895250767" sldId="290"/>
            <ac:graphicFrameMk id="5" creationId="{EE12113A-F8C8-E43C-1005-684C2E455A41}"/>
          </ac:graphicFrameMkLst>
        </pc:graphicFrameChg>
        <pc:graphicFrameChg chg="add del mod modGraphic">
          <ac:chgData name="Jewelie Grape" userId="27142a28a8065f70" providerId="LiveId" clId="{E536027A-3920-450F-AD93-F9EB93A6475E}" dt="2025-11-19T16:57:41.181" v="1472" actId="478"/>
          <ac:graphicFrameMkLst>
            <pc:docMk/>
            <pc:sldMk cId="1895250767" sldId="290"/>
            <ac:graphicFrameMk id="6" creationId="{51FD0AA1-EF88-2470-CD54-46F948B42B51}"/>
          </ac:graphicFrameMkLst>
        </pc:graphicFrameChg>
        <pc:graphicFrameChg chg="add mod">
          <ac:chgData name="Jewelie Grape" userId="27142a28a8065f70" providerId="LiveId" clId="{E536027A-3920-450F-AD93-F9EB93A6475E}" dt="2025-11-19T16:58:19.266" v="1473"/>
          <ac:graphicFrameMkLst>
            <pc:docMk/>
            <pc:sldMk cId="1895250767" sldId="290"/>
            <ac:graphicFrameMk id="9" creationId="{EC4064DB-9D3D-D18E-37DD-92AB329FDCF7}"/>
          </ac:graphicFrameMkLst>
        </pc:graphicFrameChg>
        <pc:graphicFrameChg chg="add del mod modGraphic">
          <ac:chgData name="Jewelie Grape" userId="27142a28a8065f70" providerId="LiveId" clId="{E536027A-3920-450F-AD93-F9EB93A6475E}" dt="2025-11-19T16:48:23.213" v="1463" actId="478"/>
          <ac:graphicFrameMkLst>
            <pc:docMk/>
            <pc:sldMk cId="1895250767" sldId="290"/>
            <ac:graphicFrameMk id="11" creationId="{D6736A41-880A-163B-3AB5-1B5EA4D447C4}"/>
          </ac:graphicFrameMkLst>
        </pc:graphicFrameChg>
        <pc:graphicFrameChg chg="add del mod modGraphic">
          <ac:chgData name="Jewelie Grape" userId="27142a28a8065f70" providerId="LiveId" clId="{E536027A-3920-450F-AD93-F9EB93A6475E}" dt="2025-11-19T17:03:15.879" v="1485" actId="478"/>
          <ac:graphicFrameMkLst>
            <pc:docMk/>
            <pc:sldMk cId="1895250767" sldId="290"/>
            <ac:graphicFrameMk id="14" creationId="{55DB310A-09D0-E859-1B3D-AC53C2FF1981}"/>
          </ac:graphicFrameMkLst>
        </pc:graphicFrameChg>
        <pc:graphicFrameChg chg="add mod modGraphic">
          <ac:chgData name="Jewelie Grape" userId="27142a28a8065f70" providerId="LiveId" clId="{E536027A-3920-450F-AD93-F9EB93A6475E}" dt="2025-11-19T17:03:41.674" v="1492" actId="14100"/>
          <ac:graphicFrameMkLst>
            <pc:docMk/>
            <pc:sldMk cId="1895250767" sldId="290"/>
            <ac:graphicFrameMk id="17" creationId="{E4961F60-5E85-8DE7-5486-1DBC80F22A70}"/>
          </ac:graphicFrameMkLst>
        </pc:graphicFrameChg>
        <pc:picChg chg="add del mod">
          <ac:chgData name="Jewelie Grape" userId="27142a28a8065f70" providerId="LiveId" clId="{E536027A-3920-450F-AD93-F9EB93A6475E}" dt="2025-11-19T17:00:03.641" v="1481" actId="478"/>
          <ac:picMkLst>
            <pc:docMk/>
            <pc:sldMk cId="1895250767" sldId="290"/>
            <ac:picMk id="10" creationId="{F0E03B71-0D30-7947-1879-E4FD0E824920}"/>
          </ac:picMkLst>
        </pc:picChg>
      </pc:sldChg>
      <pc:sldChg chg="addSp delSp modSp new mod">
        <pc:chgData name="Jewelie Grape" userId="27142a28a8065f70" providerId="LiveId" clId="{E536027A-3920-450F-AD93-F9EB93A6475E}" dt="2025-11-19T17:04:16.535" v="1498" actId="14100"/>
        <pc:sldMkLst>
          <pc:docMk/>
          <pc:sldMk cId="2669037770" sldId="291"/>
        </pc:sldMkLst>
        <pc:spChg chg="del">
          <ac:chgData name="Jewelie Grape" userId="27142a28a8065f70" providerId="LiveId" clId="{E536027A-3920-450F-AD93-F9EB93A6475E}" dt="2025-11-19T17:04:03.714" v="1494" actId="478"/>
          <ac:spMkLst>
            <pc:docMk/>
            <pc:sldMk cId="2669037770" sldId="291"/>
            <ac:spMk id="3" creationId="{3943971B-B609-6504-BDAB-AC76EC849C94}"/>
          </ac:spMkLst>
        </pc:spChg>
        <pc:spChg chg="del">
          <ac:chgData name="Jewelie Grape" userId="27142a28a8065f70" providerId="LiveId" clId="{E536027A-3920-450F-AD93-F9EB93A6475E}" dt="2025-11-19T17:04:00.398" v="1493"/>
          <ac:spMkLst>
            <pc:docMk/>
            <pc:sldMk cId="2669037770" sldId="291"/>
            <ac:spMk id="4" creationId="{5622E4A8-D0B3-DAFA-D400-490F823DF441}"/>
          </ac:spMkLst>
        </pc:spChg>
        <pc:graphicFrameChg chg="add mod modGraphic">
          <ac:chgData name="Jewelie Grape" userId="27142a28a8065f70" providerId="LiveId" clId="{E536027A-3920-450F-AD93-F9EB93A6475E}" dt="2025-11-19T17:04:16.535" v="1498" actId="14100"/>
          <ac:graphicFrameMkLst>
            <pc:docMk/>
            <pc:sldMk cId="2669037770" sldId="291"/>
            <ac:graphicFrameMk id="5" creationId="{0753AFEA-59B7-1308-9871-7907E2773711}"/>
          </ac:graphicFrameMkLst>
        </pc:graphicFrameChg>
      </pc:sldChg>
      <pc:sldMasterChg chg="modSldLayout">
        <pc:chgData name="Jewelie Grape" userId="27142a28a8065f70" providerId="LiveId" clId="{E536027A-3920-450F-AD93-F9EB93A6475E}" dt="2025-11-18T23:23:12.485" v="909" actId="478"/>
        <pc:sldMasterMkLst>
          <pc:docMk/>
          <pc:sldMasterMk cId="2925195375" sldId="2147483660"/>
        </pc:sldMasterMkLst>
        <pc:sldLayoutChg chg="delSp mod">
          <pc:chgData name="Jewelie Grape" userId="27142a28a8065f70" providerId="LiveId" clId="{E536027A-3920-450F-AD93-F9EB93A6475E}" dt="2025-11-18T23:23:12.485" v="909" actId="478"/>
          <pc:sldLayoutMkLst>
            <pc:docMk/>
            <pc:sldMasterMk cId="2925195375" sldId="2147483660"/>
            <pc:sldLayoutMk cId="1457045177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DF28E4-84ED-433A-ABD3-BAE0BB2A42BA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47C719-BFD6-4F4A-B2C3-334E53E603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3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D837-5200-49B4-B0D5-1783CD8A0DE9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37C-D9EF-554E-BE57-C58DC9168B6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A1D210-FFF7-6447-8338-F82102B17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974" r="24721"/>
          <a:stretch/>
        </p:blipFill>
        <p:spPr>
          <a:xfrm>
            <a:off x="1607" y="-5453"/>
            <a:ext cx="9144000" cy="713444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6AAADBD-AE5F-114C-9E5C-E6BF732A0E7B}"/>
              </a:ext>
            </a:extLst>
          </p:cNvPr>
          <p:cNvSpPr/>
          <p:nvPr userDrawn="1"/>
        </p:nvSpPr>
        <p:spPr>
          <a:xfrm>
            <a:off x="1085004" y="394296"/>
            <a:ext cx="6931292" cy="328067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3701E-768D-224B-A679-E0C52C4CFEDF}"/>
              </a:ext>
            </a:extLst>
          </p:cNvPr>
          <p:cNvSpPr txBox="1">
            <a:spLocks/>
          </p:cNvSpPr>
          <p:nvPr userDrawn="1"/>
        </p:nvSpPr>
        <p:spPr>
          <a:xfrm>
            <a:off x="1178308" y="4690009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60000"/>
              </a:lnSpc>
              <a:buFontTx/>
              <a:buNone/>
            </a:pPr>
            <a:r>
              <a:rPr lang="en-US" sz="3200" dirty="0">
                <a:solidFill>
                  <a:srgbClr val="650072"/>
                </a:solidFill>
                <a:latin typeface="Trajan"/>
                <a:cs typeface="Trajan"/>
              </a:rPr>
              <a:t>Title of</a:t>
            </a:r>
          </a:p>
          <a:p>
            <a:pPr marL="0" indent="0" algn="ctr">
              <a:lnSpc>
                <a:spcPct val="60000"/>
              </a:lnSpc>
              <a:buFontTx/>
              <a:buNone/>
            </a:pPr>
            <a:r>
              <a:rPr lang="en-US" sz="3200" dirty="0">
                <a:solidFill>
                  <a:srgbClr val="650072"/>
                </a:solidFill>
                <a:latin typeface="Trajan"/>
                <a:cs typeface="Trajan"/>
              </a:rPr>
              <a:t>Presentation</a:t>
            </a:r>
          </a:p>
          <a:p>
            <a:pPr marL="0" indent="0" algn="ctr">
              <a:buFontTx/>
              <a:buNone/>
            </a:pPr>
            <a:r>
              <a:rPr lang="en-US" dirty="0">
                <a:latin typeface="Century Gothic"/>
                <a:cs typeface="Century Gothic"/>
              </a:rPr>
              <a:t>September 00,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40F8FE-982F-3F42-86BB-7803A066E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19372" y="554817"/>
            <a:ext cx="54356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6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048FF9FF-C443-4CEF-BF81-4FB6AACA0272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entury Gothic"/>
              </a:defRPr>
            </a:lvl1pPr>
          </a:lstStyle>
          <a:p>
            <a:fld id="{CF68F37C-D9EF-554E-BE57-C58DC9168B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4AA81E4-0729-5743-AC6D-563EF3F6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225149"/>
            <a:ext cx="7886700" cy="1011191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650072"/>
                </a:solidFill>
                <a:latin typeface="Trajan"/>
              </a:rPr>
              <a:t>Click to edit Master title style</a:t>
            </a:r>
            <a:endParaRPr lang="en-US" sz="4000" dirty="0">
              <a:solidFill>
                <a:srgbClr val="650072"/>
              </a:solidFill>
              <a:latin typeface="Trajan"/>
              <a:cs typeface="Trajan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757F2BB-BA89-DC4A-A1D0-4D8028EA0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807435"/>
            <a:ext cx="7886700" cy="1500187"/>
          </a:xfrm>
        </p:spPr>
        <p:txBody>
          <a:bodyPr>
            <a:normAutofit/>
          </a:bodyPr>
          <a:lstStyle/>
          <a:p>
            <a:pPr lvl="0" algn="ctr">
              <a:lnSpc>
                <a:spcPct val="50000"/>
              </a:lnSpc>
            </a:pPr>
            <a:r>
              <a:rPr lang="en-US" sz="2000">
                <a:latin typeface="Century Gothic"/>
              </a:rPr>
              <a:t>Click to edit Master text styles</a:t>
            </a:r>
          </a:p>
          <a:p>
            <a:pPr lvl="1" algn="ctr">
              <a:lnSpc>
                <a:spcPct val="50000"/>
              </a:lnSpc>
            </a:pPr>
            <a:r>
              <a:rPr lang="en-US" sz="2000">
                <a:latin typeface="Century Gothic"/>
              </a:rPr>
              <a:t>Second level</a:t>
            </a:r>
          </a:p>
          <a:p>
            <a:pPr lvl="2" algn="ctr">
              <a:lnSpc>
                <a:spcPct val="50000"/>
              </a:lnSpc>
            </a:pPr>
            <a:r>
              <a:rPr lang="en-US" sz="2000">
                <a:latin typeface="Century Gothic"/>
              </a:rPr>
              <a:t>Third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FD9614-31A1-7B42-9ED1-A7DAFD6F35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298432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D7AD255-F068-794A-BE94-5B771E9BB7F1}"/>
              </a:ext>
            </a:extLst>
          </p:cNvPr>
          <p:cNvSpPr/>
          <p:nvPr userDrawn="1"/>
        </p:nvSpPr>
        <p:spPr>
          <a:xfrm>
            <a:off x="2688667" y="305472"/>
            <a:ext cx="3769283" cy="1500733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5FF078-FB1E-3840-B41A-4045A2B0F6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7844" y="274685"/>
            <a:ext cx="2955916" cy="1581553"/>
          </a:xfrm>
          <a:prstGeom prst="rect">
            <a:avLst/>
          </a:prstGeom>
        </p:spPr>
      </p:pic>
      <p:sp>
        <p:nvSpPr>
          <p:cNvPr id="18" name="Oval 17"/>
          <p:cNvSpPr/>
          <p:nvPr userDrawn="1"/>
        </p:nvSpPr>
        <p:spPr>
          <a:xfrm>
            <a:off x="4449245" y="4369025"/>
            <a:ext cx="265386" cy="18954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4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CE5E2A75-01F9-458F-9E01-0548AEC40498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CF68F37C-D9EF-554E-BE57-C58DC9168B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00CE618A-01F9-3D4C-8F7E-BF2B2E5C1D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269" b="37142"/>
          <a:stretch/>
        </p:blipFill>
        <p:spPr>
          <a:xfrm>
            <a:off x="0" y="0"/>
            <a:ext cx="9144000" cy="11372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B529F85-A10A-F842-A604-5E636E15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843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650072"/>
                </a:solidFill>
                <a:latin typeface="Trajan"/>
              </a:rPr>
              <a:t>Click to edit Master title style</a:t>
            </a:r>
            <a:endParaRPr lang="en-US" sz="3200" dirty="0">
              <a:solidFill>
                <a:srgbClr val="650072"/>
              </a:solidFill>
              <a:latin typeface="Trajan"/>
              <a:cs typeface="Trajan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628650" y="151519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latin typeface="Century Gothic"/>
              </a:defRPr>
            </a:lvl1pPr>
            <a:lvl2pPr>
              <a:defRPr sz="2000">
                <a:latin typeface="Century Gothic"/>
              </a:defRPr>
            </a:lvl2pPr>
            <a:lvl3pPr>
              <a:defRPr sz="1800">
                <a:latin typeface="Century Gothic"/>
              </a:defRPr>
            </a:lvl3pPr>
            <a:lvl4pPr>
              <a:defRPr sz="1600">
                <a:latin typeface="Century Gothic"/>
              </a:defRPr>
            </a:lvl4pPr>
            <a:lvl5pPr>
              <a:defRPr sz="1400">
                <a:latin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4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3271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87F3-8726-42C9-A550-DCD6F8BC72AB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8F37C-D9EF-554E-BE57-C58DC9168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9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aidleave.mn.gov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ewelie@jgrapelaw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A1D210-FFF7-6447-8338-F82102B170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74" r="24721"/>
          <a:stretch/>
        </p:blipFill>
        <p:spPr>
          <a:xfrm>
            <a:off x="1607" y="-5453"/>
            <a:ext cx="9144000" cy="713444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6AAADBD-AE5F-114C-9E5C-E6BF732A0E7B}"/>
              </a:ext>
            </a:extLst>
          </p:cNvPr>
          <p:cNvSpPr/>
          <p:nvPr/>
        </p:nvSpPr>
        <p:spPr>
          <a:xfrm>
            <a:off x="1085004" y="394296"/>
            <a:ext cx="6931292" cy="328067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3701E-768D-224B-A679-E0C52C4CF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308" y="4314825"/>
            <a:ext cx="6858000" cy="20309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650072"/>
                </a:solidFill>
                <a:latin typeface="Trajan"/>
                <a:cs typeface="Trajan"/>
              </a:rPr>
              <a:t>MINNESOTA PAID LEAVE WEBINAR</a:t>
            </a:r>
          </a:p>
          <a:p>
            <a:r>
              <a:rPr lang="en-US" dirty="0">
                <a:latin typeface="Trajan"/>
                <a:cs typeface="Century Gothic"/>
              </a:rPr>
              <a:t>Minneapolis Area Synod of the ELCA</a:t>
            </a:r>
          </a:p>
          <a:p>
            <a:r>
              <a:rPr lang="en-US" dirty="0">
                <a:latin typeface="Trajan"/>
                <a:cs typeface="Century Gothic"/>
              </a:rPr>
              <a:t>November 20,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0F8FE-982F-3F42-86BB-7803A066E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372" y="554817"/>
            <a:ext cx="5435600" cy="29083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2B098B-E219-474F-BCDA-BA02B2FFD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37C-D9EF-554E-BE57-C58DC9168B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77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CE618A-01F9-3D4C-8F7E-BF2B2E5C1DF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20269" b="37142"/>
          <a:stretch/>
        </p:blipFill>
        <p:spPr>
          <a:xfrm>
            <a:off x="0" y="0"/>
            <a:ext cx="9144000" cy="113727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529F85-A10A-F842-A604-5E636E15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84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650072"/>
                </a:solidFill>
                <a:latin typeface="Trajan"/>
                <a:cs typeface="Trajan"/>
              </a:rPr>
              <a:t>REPORTING AND PREMIUM PAYMENTS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6C93AF-B34A-AE49-9D58-8D1D3CDE80A9}"/>
              </a:ext>
            </a:extLst>
          </p:cNvPr>
          <p:cNvSpPr txBox="1"/>
          <p:nvPr/>
        </p:nvSpPr>
        <p:spPr>
          <a:xfrm>
            <a:off x="134754" y="1087977"/>
            <a:ext cx="860498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rajan"/>
                <a:cs typeface="Century Gothic"/>
              </a:rPr>
              <a:t>Report wages as required through the unemployment insurance (UI) reporting system</a:t>
            </a:r>
          </a:p>
          <a:p>
            <a:pPr marL="171450" lvl="1"/>
            <a:endParaRPr lang="en-US" sz="2200" dirty="0">
              <a:latin typeface="Trajan"/>
              <a:cs typeface="Century Gothic"/>
            </a:endParaRP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rajan"/>
                <a:cs typeface="Century Gothic"/>
              </a:rPr>
              <a:t>Are you going to split premiums with employees? (Start deducting premiums from paychecks 1/1/26)</a:t>
            </a:r>
          </a:p>
          <a:p>
            <a:pPr marL="171450" lvl="1"/>
            <a:endParaRPr lang="en-US" sz="2200" dirty="0">
              <a:latin typeface="Trajan"/>
              <a:cs typeface="Century Gothic"/>
            </a:endParaRPr>
          </a:p>
          <a:p>
            <a:pPr marL="97155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Trajan"/>
                <a:cs typeface="Century Gothic"/>
              </a:rPr>
              <a:t>2026 premium = .88%  of employees’ wages up to Social Security cap ($176,100 in 2025)</a:t>
            </a:r>
          </a:p>
          <a:p>
            <a:pPr marL="628650" lvl="2"/>
            <a:endParaRPr lang="en-US" sz="2000" dirty="0">
              <a:latin typeface="Trajan"/>
              <a:cs typeface="Century Gothic"/>
            </a:endParaRPr>
          </a:p>
          <a:p>
            <a:pPr marL="97155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Trajan"/>
                <a:cs typeface="Century Gothic"/>
              </a:rPr>
              <a:t>Small employers (30 or fewer employees) - reduced </a:t>
            </a:r>
            <a:r>
              <a:rPr lang="en-US" sz="2000" u="sng" dirty="0">
                <a:latin typeface="Trajan"/>
                <a:cs typeface="Century Gothic"/>
              </a:rPr>
              <a:t>employer</a:t>
            </a:r>
            <a:r>
              <a:rPr lang="en-US" sz="2000" dirty="0">
                <a:latin typeface="Trajan"/>
                <a:cs typeface="Century Gothic"/>
              </a:rPr>
              <a:t> premium of .22%  (.66% total premium instead of .88%)</a:t>
            </a:r>
          </a:p>
          <a:p>
            <a:pPr marL="971550" lvl="2" indent="-342900">
              <a:buFont typeface="Courier New" panose="02070309020205020404" pitchFamily="49" charset="0"/>
              <a:buChar char="o"/>
            </a:pPr>
            <a:endParaRPr lang="en-US" sz="2000" dirty="0">
              <a:latin typeface="Trajan"/>
              <a:cs typeface="Century Gothic"/>
            </a:endParaRPr>
          </a:p>
          <a:p>
            <a:pPr marL="97155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Trajan"/>
                <a:cs typeface="Century Gothic"/>
              </a:rPr>
              <a:t>Employers can deduct up to .44% from employees’ pay</a:t>
            </a:r>
          </a:p>
          <a:p>
            <a:pPr marL="628650" lvl="2"/>
            <a:endParaRPr lang="en-US" sz="2200" dirty="0">
              <a:latin typeface="Trajan"/>
              <a:cs typeface="Century Gothic"/>
            </a:endParaRP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ajan"/>
                <a:cs typeface="Century Gothic"/>
              </a:rPr>
              <a:t>First quarterly premium due by April 30, 2026</a:t>
            </a:r>
            <a:endParaRPr lang="en-US" sz="22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0828" y="656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9F93F-1D51-4F0A-8E09-D9259346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37C-D9EF-554E-BE57-C58DC9168B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85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CE618A-01F9-3D4C-8F7E-BF2B2E5C1DF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20269" b="37142"/>
          <a:stretch/>
        </p:blipFill>
        <p:spPr>
          <a:xfrm>
            <a:off x="0" y="0"/>
            <a:ext cx="9144000" cy="113727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529F85-A10A-F842-A604-5E636E15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84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650072"/>
                </a:solidFill>
                <a:latin typeface="Trajan"/>
                <a:cs typeface="Trajan"/>
              </a:rPr>
              <a:t>LEAVE ADMINISTRATION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6C93AF-B34A-AE49-9D58-8D1D3CDE80A9}"/>
              </a:ext>
            </a:extLst>
          </p:cNvPr>
          <p:cNvSpPr txBox="1"/>
          <p:nvPr/>
        </p:nvSpPr>
        <p:spPr>
          <a:xfrm>
            <a:off x="445770" y="1303816"/>
            <a:ext cx="78867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ajan"/>
                <a:cs typeface="Century Gothic"/>
              </a:rPr>
              <a:t>Designate Paid Leave administrator(s) with state</a:t>
            </a:r>
          </a:p>
          <a:p>
            <a:pPr marL="114300" lvl="1"/>
            <a:endParaRPr lang="en-US" sz="2400" dirty="0">
              <a:latin typeface="Trajan"/>
              <a:cs typeface="Century Gothic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ajan"/>
                <a:cs typeface="Century Gothic"/>
              </a:rPr>
              <a:t>Work with payroll provider to understand who does what</a:t>
            </a:r>
          </a:p>
          <a:p>
            <a:pPr marL="114300" lvl="1"/>
            <a:endParaRPr lang="en-US" sz="2400" dirty="0">
              <a:latin typeface="Trajan"/>
              <a:cs typeface="Century Gothic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ajan"/>
                <a:cs typeface="Century Gothic"/>
              </a:rPr>
              <a:t>Coordinate Paid Leave with the organization’s paid time off benefits; decide whether to permit supplemental payments to “top off” Paid Leave payments (employees never receive more than 100% of wages)</a:t>
            </a:r>
          </a:p>
          <a:p>
            <a:pPr marL="114300" lvl="1"/>
            <a:endParaRPr lang="en-US" sz="2400" dirty="0">
              <a:latin typeface="Trajan"/>
              <a:cs typeface="Century Gothic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ajan"/>
                <a:cs typeface="Century Gothic"/>
              </a:rPr>
              <a:t>Establish intermittent leave policy and paid leave policy, including process for employees to notify the organization they are applying for Paid Leave</a:t>
            </a:r>
          </a:p>
          <a:p>
            <a:pPr marL="114300" lvl="1"/>
            <a:endParaRPr lang="en-US" sz="2400" dirty="0">
              <a:latin typeface="Trajan"/>
              <a:cs typeface="Century Gothic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ajan"/>
                <a:cs typeface="Century Gothic"/>
              </a:rPr>
              <a:t>Ensure all leaves run concurrently (at the same time)</a:t>
            </a:r>
            <a:endParaRPr lang="en-US" dirty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0828" y="656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A05F7-4281-4D2A-A65D-2543E4DB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37C-D9EF-554E-BE57-C58DC9168B6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34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CE618A-01F9-3D4C-8F7E-BF2B2E5C1DF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20269" b="37142"/>
          <a:stretch/>
        </p:blipFill>
        <p:spPr>
          <a:xfrm>
            <a:off x="0" y="0"/>
            <a:ext cx="9144000" cy="113727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529F85-A10A-F842-A604-5E636E15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84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650072"/>
                </a:solidFill>
                <a:latin typeface="Trajan"/>
                <a:cs typeface="Trajan"/>
              </a:rPr>
              <a:t>REQUIRED NOTICES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6C93AF-B34A-AE49-9D58-8D1D3CDE80A9}"/>
              </a:ext>
            </a:extLst>
          </p:cNvPr>
          <p:cNvSpPr txBox="1"/>
          <p:nvPr/>
        </p:nvSpPr>
        <p:spPr>
          <a:xfrm>
            <a:off x="628650" y="1493637"/>
            <a:ext cx="7886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/>
            <a:r>
              <a:rPr lang="en-US" sz="2400" dirty="0">
                <a:latin typeface="Trajan"/>
                <a:cs typeface="Century Gothic"/>
              </a:rPr>
              <a:t>By December 1, 2025: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ajan"/>
                <a:cs typeface="Century Gothic"/>
              </a:rPr>
              <a:t>Written notification to each employees about Paid Leave rights and benefits in their primary language; obtain and keep acknowledgment</a:t>
            </a:r>
          </a:p>
          <a:p>
            <a:pPr lvl="1"/>
            <a:endParaRPr lang="en-US" sz="2400" dirty="0">
              <a:latin typeface="Trajan"/>
              <a:cs typeface="Century Gothic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ajan"/>
                <a:cs typeface="Century Gothic"/>
              </a:rPr>
              <a:t>Display workplace poster in English and in any language spoken by 5 or more employees</a:t>
            </a:r>
          </a:p>
          <a:p>
            <a:pPr lvl="1"/>
            <a:endParaRPr lang="en-US" sz="2400" dirty="0">
              <a:latin typeface="Trajan"/>
              <a:cs typeface="Century Gothic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ajan"/>
                <a:cs typeface="Century Gothic"/>
              </a:rPr>
              <a:t>Model poster and sample notification on Paid Leave website</a:t>
            </a:r>
          </a:p>
          <a:p>
            <a:pPr lvl="1"/>
            <a:endParaRPr lang="en-US" sz="2400" dirty="0">
              <a:latin typeface="Trajan"/>
              <a:cs typeface="Century Gothic"/>
            </a:endParaRPr>
          </a:p>
          <a:p>
            <a:r>
              <a:rPr lang="en-US" sz="2400" dirty="0">
                <a:latin typeface="Trajan"/>
                <a:cs typeface="Century Gothic"/>
              </a:rPr>
              <a:t>Going forward, notify new employees of Paid Leave rights and benefits within 30 days of hire 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0828" y="656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02180-43CF-45A7-B931-B206DBE3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37C-D9EF-554E-BE57-C58DC9168B6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35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82C95-198E-775A-1BC5-873753182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108C6-1AC8-2DF9-4C02-87C5BB53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650072"/>
                </a:solidFill>
                <a:latin typeface="Trajan"/>
              </a:rPr>
              <a:t>MINNESOTA PAID LEAVE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F3A54-8C50-D74D-06C9-90D16EA24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807435"/>
            <a:ext cx="7886700" cy="6980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Trajan"/>
              </a:rPr>
              <a:t>OTHER INFORMATION</a:t>
            </a:r>
          </a:p>
          <a:p>
            <a:pPr marL="0" indent="0" algn="ctr">
              <a:buNone/>
            </a:pPr>
            <a:endParaRPr lang="en-US" dirty="0">
              <a:latin typeface="Traj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99B87-B311-7DC5-C552-9EC86342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37C-D9EF-554E-BE57-C58DC9168B6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90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CE618A-01F9-3D4C-8F7E-BF2B2E5C1DF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20269" b="37142"/>
          <a:stretch/>
        </p:blipFill>
        <p:spPr>
          <a:xfrm>
            <a:off x="0" y="0"/>
            <a:ext cx="9144000" cy="113727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529F85-A10A-F842-A604-5E636E15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84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650072"/>
                </a:solidFill>
                <a:latin typeface="Trajan"/>
                <a:cs typeface="Trajan"/>
              </a:rPr>
              <a:t>SMALL EMPLOYER ASSISTANCE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6C93AF-B34A-AE49-9D58-8D1D3CDE80A9}"/>
              </a:ext>
            </a:extLst>
          </p:cNvPr>
          <p:cNvSpPr txBox="1"/>
          <p:nvPr/>
        </p:nvSpPr>
        <p:spPr>
          <a:xfrm>
            <a:off x="514350" y="1488296"/>
            <a:ext cx="83248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ajan"/>
                <a:cs typeface="Century Gothic"/>
              </a:rPr>
              <a:t>Small employer = employs 30 or fewer employees that make an average weekly wage of less than 150% of statewide average weekly wage ($2,134.50 in 2025)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rajan"/>
              <a:cs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ajan"/>
                <a:cs typeface="Century Gothic"/>
              </a:rPr>
              <a:t>Grants of up to $6,000 available beginning January 1, 2026 to help offset the cost of hiring temporary workers or increase current employees’ wages to cover for employees on Paid Leave</a:t>
            </a:r>
          </a:p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0828" y="656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048A1-41A4-4C69-B132-3DC3FB1B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37C-D9EF-554E-BE57-C58DC9168B6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97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68BD0-EC5E-2F79-4A41-AF4CF5C05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01FC15B-E715-F188-AD7A-C37A8FA0048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20269" b="37142"/>
          <a:stretch/>
        </p:blipFill>
        <p:spPr>
          <a:xfrm>
            <a:off x="0" y="0"/>
            <a:ext cx="9144000" cy="113727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13F4E-B11C-BEB1-C307-BCCE7B92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84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650072"/>
                </a:solidFill>
                <a:latin typeface="Trajan"/>
                <a:cs typeface="Trajan"/>
              </a:rPr>
              <a:t>PAID LEAVE RESOURCES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97DD97-7431-A39C-119B-2D60D359D0AC}"/>
              </a:ext>
            </a:extLst>
          </p:cNvPr>
          <p:cNvSpPr txBox="1"/>
          <p:nvPr/>
        </p:nvSpPr>
        <p:spPr>
          <a:xfrm>
            <a:off x="628650" y="1311720"/>
            <a:ext cx="78867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ajan"/>
                <a:cs typeface="Century Gothic"/>
              </a:rPr>
              <a:t>Minnesota Paid Leave website: </a:t>
            </a:r>
            <a:r>
              <a:rPr lang="en-US" sz="2400" dirty="0">
                <a:latin typeface="Trajan"/>
                <a:cs typeface="Century Gothic"/>
                <a:hlinkClick r:id="rId3"/>
              </a:rPr>
              <a:t>https://paidleave.mn.gov/</a:t>
            </a:r>
            <a:endParaRPr lang="en-US" sz="2400" dirty="0">
              <a:latin typeface="Trajan"/>
              <a:cs typeface="Century Gothic"/>
            </a:endParaRPr>
          </a:p>
          <a:p>
            <a:endParaRPr lang="en-US" sz="2400" dirty="0">
              <a:latin typeface="Trajan"/>
              <a:cs typeface="Century Gothic"/>
            </a:endParaRPr>
          </a:p>
          <a:p>
            <a:endParaRPr lang="en-US" sz="2400" dirty="0">
              <a:latin typeface="Trajan"/>
              <a:cs typeface="Century Gothic"/>
            </a:endParaRPr>
          </a:p>
          <a:p>
            <a:endParaRPr lang="en-US" sz="2400" dirty="0">
              <a:latin typeface="Trajan"/>
              <a:cs typeface="Century Gothic"/>
            </a:endParaRPr>
          </a:p>
          <a:p>
            <a:endParaRPr lang="en-US" sz="2400" dirty="0">
              <a:latin typeface="Trajan"/>
              <a:cs typeface="Century Gothic"/>
            </a:endParaRPr>
          </a:p>
          <a:p>
            <a:endParaRPr lang="en-US" sz="2400" dirty="0">
              <a:latin typeface="Trajan"/>
              <a:cs typeface="Century Gothic"/>
            </a:endParaRPr>
          </a:p>
          <a:p>
            <a:endParaRPr lang="en-US" sz="2400" dirty="0">
              <a:latin typeface="Trajan"/>
              <a:cs typeface="Century Gothic"/>
            </a:endParaRPr>
          </a:p>
          <a:p>
            <a:endParaRPr lang="en-US" sz="2400" dirty="0">
              <a:latin typeface="Trajan"/>
              <a:cs typeface="Century Gothic"/>
            </a:endParaRPr>
          </a:p>
          <a:p>
            <a:endParaRPr lang="en-US" sz="2400" dirty="0">
              <a:latin typeface="Trajan"/>
              <a:cs typeface="Century Gothic"/>
            </a:endParaRPr>
          </a:p>
          <a:p>
            <a:endParaRPr lang="en-US" sz="2400" dirty="0">
              <a:latin typeface="Trajan"/>
              <a:cs typeface="Century Gothic"/>
            </a:endParaRPr>
          </a:p>
          <a:p>
            <a:endParaRPr lang="en-US" sz="2400" dirty="0">
              <a:latin typeface="Trajan"/>
              <a:cs typeface="Century Gothic"/>
            </a:endParaRPr>
          </a:p>
          <a:p>
            <a:endParaRPr lang="en-US" sz="2400" dirty="0">
              <a:latin typeface="Trajan"/>
              <a:cs typeface="Century Gothic"/>
            </a:endParaRPr>
          </a:p>
          <a:p>
            <a:r>
              <a:rPr lang="en-US" sz="2200" dirty="0">
                <a:latin typeface="Trajan"/>
                <a:cs typeface="Century Gothic"/>
              </a:rPr>
              <a:t>Premium calculators, administrator registration, model notices and poster, FAQs, etc.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C91097-241C-9654-FB89-C73B3656468D}"/>
              </a:ext>
            </a:extLst>
          </p:cNvPr>
          <p:cNvSpPr txBox="1"/>
          <p:nvPr/>
        </p:nvSpPr>
        <p:spPr>
          <a:xfrm>
            <a:off x="3360828" y="656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3A317-D588-7E8D-8878-CE3BE515D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37C-D9EF-554E-BE57-C58DC9168B6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ED9FB2-F6B5-D629-5557-3D5B84AB7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420" y="1864056"/>
            <a:ext cx="5736656" cy="35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94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650072"/>
                </a:solidFill>
                <a:latin typeface="Trajan"/>
              </a:rPr>
              <a:t>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4A0014-242B-4B59-887D-45F1A8A0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37C-D9EF-554E-BE57-C58DC9168B6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96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670EC5-FAF7-370C-F085-146D5F97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37C-D9EF-554E-BE57-C58DC9168B66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E4961F60-5E85-8DE7-5486-1DBC80F22A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146800"/>
              </p:ext>
            </p:extLst>
          </p:nvPr>
        </p:nvGraphicFramePr>
        <p:xfrm>
          <a:off x="288758" y="346509"/>
          <a:ext cx="8518361" cy="6009843"/>
        </p:xfrm>
        <a:graphic>
          <a:graphicData uri="http://schemas.openxmlformats.org/drawingml/2006/table">
            <a:tbl>
              <a:tblPr firstRow="1" firstCol="1" bandRow="1"/>
              <a:tblGrid>
                <a:gridCol w="924299">
                  <a:extLst>
                    <a:ext uri="{9D8B030D-6E8A-4147-A177-3AD203B41FA5}">
                      <a16:colId xmlns:a16="http://schemas.microsoft.com/office/drawing/2014/main" val="379658932"/>
                    </a:ext>
                  </a:extLst>
                </a:gridCol>
                <a:gridCol w="1507219">
                  <a:extLst>
                    <a:ext uri="{9D8B030D-6E8A-4147-A177-3AD203B41FA5}">
                      <a16:colId xmlns:a16="http://schemas.microsoft.com/office/drawing/2014/main" val="3687084699"/>
                    </a:ext>
                  </a:extLst>
                </a:gridCol>
                <a:gridCol w="1319138">
                  <a:extLst>
                    <a:ext uri="{9D8B030D-6E8A-4147-A177-3AD203B41FA5}">
                      <a16:colId xmlns:a16="http://schemas.microsoft.com/office/drawing/2014/main" val="677652641"/>
                    </a:ext>
                  </a:extLst>
                </a:gridCol>
                <a:gridCol w="1221233">
                  <a:extLst>
                    <a:ext uri="{9D8B030D-6E8A-4147-A177-3AD203B41FA5}">
                      <a16:colId xmlns:a16="http://schemas.microsoft.com/office/drawing/2014/main" val="3751004940"/>
                    </a:ext>
                  </a:extLst>
                </a:gridCol>
                <a:gridCol w="1205131">
                  <a:extLst>
                    <a:ext uri="{9D8B030D-6E8A-4147-A177-3AD203B41FA5}">
                      <a16:colId xmlns:a16="http://schemas.microsoft.com/office/drawing/2014/main" val="48808289"/>
                    </a:ext>
                  </a:extLst>
                </a:gridCol>
                <a:gridCol w="1154246">
                  <a:extLst>
                    <a:ext uri="{9D8B030D-6E8A-4147-A177-3AD203B41FA5}">
                      <a16:colId xmlns:a16="http://schemas.microsoft.com/office/drawing/2014/main" val="3765038272"/>
                    </a:ext>
                  </a:extLst>
                </a:gridCol>
                <a:gridCol w="1187095">
                  <a:extLst>
                    <a:ext uri="{9D8B030D-6E8A-4147-A177-3AD203B41FA5}">
                      <a16:colId xmlns:a16="http://schemas.microsoft.com/office/drawing/2014/main" val="2051465063"/>
                    </a:ext>
                  </a:extLst>
                </a:gridCol>
              </a:tblGrid>
              <a:tr h="567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Minnesota Paid Leave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Earned Sick/Safe Time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Vacation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Sick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Parental Leave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Short Term Disability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139489"/>
                  </a:ext>
                </a:extLst>
              </a:tr>
              <a:tr h="25880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Benefit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Medical  - up to 12 weeks partial pay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Family - Up to 12 weeks partial pay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Max – 20 weeks/year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Accrue 1 hour for every 30 hours worked; up to 48 hours each year; maximum accrual of 80 hours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See policy-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Assume accrual of 2 days/month 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Can use as soon as accrued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See policy – Assume accrual of 1 day/month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Can use as soon as accrued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See policy – Assume up to 6 weeks of regular pay for childbirth, bonding with new child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See policy – assume 2 month waiting period 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Up to 4 months at 66% of pay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474239"/>
                  </a:ext>
                </a:extLst>
              </a:tr>
              <a:tr h="2763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135797"/>
                  </a:ext>
                </a:extLst>
              </a:tr>
              <a:tr h="5677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Flu for 4 days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32 hours of ESST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Use 4 days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Use 4 days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260713"/>
                  </a:ext>
                </a:extLst>
              </a:tr>
              <a:tr h="8592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Surgery and recovery – 6 weeks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State should approve 6 weeks of partial pay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Supplement partial pay from state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Supplement partial pay from state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N/A 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827316"/>
                  </a:ext>
                </a:extLst>
              </a:tr>
              <a:tr h="1150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Bonding with new child  – 8 weeks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State should approve 8 weeks of partial pay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Supplement pay for 2 weeks after paid parental leave runs out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N/A 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Supplements partial pay from state for 6 weeks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6" marR="64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115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250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8EF757-1539-E7F2-9D2B-612AA559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37C-D9EF-554E-BE57-C58DC9168B66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753AFEA-59B7-1308-9871-7907E27737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011002"/>
              </p:ext>
            </p:extLst>
          </p:nvPr>
        </p:nvGraphicFramePr>
        <p:xfrm>
          <a:off x="519764" y="336884"/>
          <a:ext cx="8306603" cy="6140917"/>
        </p:xfrm>
        <a:graphic>
          <a:graphicData uri="http://schemas.openxmlformats.org/drawingml/2006/table">
            <a:tbl>
              <a:tblPr firstRow="1" firstCol="1" bandRow="1"/>
              <a:tblGrid>
                <a:gridCol w="901321">
                  <a:extLst>
                    <a:ext uri="{9D8B030D-6E8A-4147-A177-3AD203B41FA5}">
                      <a16:colId xmlns:a16="http://schemas.microsoft.com/office/drawing/2014/main" val="4070183592"/>
                    </a:ext>
                  </a:extLst>
                </a:gridCol>
                <a:gridCol w="1469751">
                  <a:extLst>
                    <a:ext uri="{9D8B030D-6E8A-4147-A177-3AD203B41FA5}">
                      <a16:colId xmlns:a16="http://schemas.microsoft.com/office/drawing/2014/main" val="270248271"/>
                    </a:ext>
                  </a:extLst>
                </a:gridCol>
                <a:gridCol w="1286346">
                  <a:extLst>
                    <a:ext uri="{9D8B030D-6E8A-4147-A177-3AD203B41FA5}">
                      <a16:colId xmlns:a16="http://schemas.microsoft.com/office/drawing/2014/main" val="3402098293"/>
                    </a:ext>
                  </a:extLst>
                </a:gridCol>
                <a:gridCol w="1190874">
                  <a:extLst>
                    <a:ext uri="{9D8B030D-6E8A-4147-A177-3AD203B41FA5}">
                      <a16:colId xmlns:a16="http://schemas.microsoft.com/office/drawing/2014/main" val="2514554876"/>
                    </a:ext>
                  </a:extLst>
                </a:gridCol>
                <a:gridCol w="1175173">
                  <a:extLst>
                    <a:ext uri="{9D8B030D-6E8A-4147-A177-3AD203B41FA5}">
                      <a16:colId xmlns:a16="http://schemas.microsoft.com/office/drawing/2014/main" val="1464225471"/>
                    </a:ext>
                  </a:extLst>
                </a:gridCol>
                <a:gridCol w="1125552">
                  <a:extLst>
                    <a:ext uri="{9D8B030D-6E8A-4147-A177-3AD203B41FA5}">
                      <a16:colId xmlns:a16="http://schemas.microsoft.com/office/drawing/2014/main" val="586456690"/>
                    </a:ext>
                  </a:extLst>
                </a:gridCol>
                <a:gridCol w="1157586">
                  <a:extLst>
                    <a:ext uri="{9D8B030D-6E8A-4147-A177-3AD203B41FA5}">
                      <a16:colId xmlns:a16="http://schemas.microsoft.com/office/drawing/2014/main" val="3311986849"/>
                    </a:ext>
                  </a:extLst>
                </a:gridCol>
              </a:tblGrid>
              <a:tr h="505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Minnesota Paid Leave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Earned Sick/Safe Time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Vacation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Sick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Parental Leave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Short Term Disability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090754"/>
                  </a:ext>
                </a:extLst>
              </a:tr>
              <a:tr h="23031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Benefit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Medical  - up to 12 weeks partial pay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Family - Up to 12 weeks partial pay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Max – 20 weeks/year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Accrue 1 hour for every 30 hours worked; up to 48 hours each year; maximum accrual of 80 hours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See policy-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Assume accrual of 2 days/month 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Can use as soon as accrued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See policy – Assume accrual of 1 day/month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Can use as soon as accrued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See policy – Assume up to 6 weeks of regular pay for childbirth, bonding with new child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See policy – assume 2 month waiting period 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Up to 4 months at 66% of pay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402643"/>
                  </a:ext>
                </a:extLst>
              </a:tr>
              <a:tr h="2465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995086"/>
                  </a:ext>
                </a:extLst>
              </a:tr>
              <a:tr h="1024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Birth of child  – 8 weeks</a:t>
                      </a: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State should approve 8 weeks of partial pay</a:t>
                      </a: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Supplement pay for 2 weeks after parental leave runs out</a:t>
                      </a: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Supplement pay for 2 weeks after parental leave runs out?</a:t>
                      </a: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Supplements partial pay from state for 6 weeks</a:t>
                      </a: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024993"/>
                  </a:ext>
                </a:extLst>
              </a:tr>
              <a:tr h="2061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Lengthy illness – out 4 months (16 weeks)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State should approve 12 weeks of partial pay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Supplement pay after state and short term disability payments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Supplement pay after state and short term disability payments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Supplement state partial pay (up to 66% of wages) in month 3; then pays 66% of wages for remaining month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34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037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1EC2D-0A92-17FF-5C38-587112554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E6BFD-8F12-9337-9BC7-3C8EDC5C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650072"/>
                </a:solidFill>
                <a:latin typeface="Trajan"/>
              </a:rPr>
              <a:t>QUESTIONS??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8A6DDA-E18A-8E95-6926-111ADED0C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37C-D9EF-554E-BE57-C58DC9168B6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7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3D3CB-68EA-2ED8-AB97-2B4EBC430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7737D8C-77F2-E08A-40D6-E858470AFCA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20269" b="37142"/>
          <a:stretch/>
        </p:blipFill>
        <p:spPr>
          <a:xfrm>
            <a:off x="0" y="0"/>
            <a:ext cx="9144000" cy="113727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E1A948-D391-35E3-4FB1-F1564DD50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84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650072"/>
                </a:solidFill>
                <a:latin typeface="Trajan"/>
                <a:cs typeface="Trajan"/>
              </a:rPr>
              <a:t>AGENDA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92B21B-68B6-A451-7616-75B947FF6FE9}"/>
              </a:ext>
            </a:extLst>
          </p:cNvPr>
          <p:cNvSpPr txBox="1"/>
          <p:nvPr/>
        </p:nvSpPr>
        <p:spPr>
          <a:xfrm>
            <a:off x="628650" y="1491377"/>
            <a:ext cx="78867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rajan"/>
              </a:rPr>
              <a:t>Eligibility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rajan"/>
              </a:rPr>
              <a:t>Benefits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rajan"/>
              </a:rPr>
              <a:t>Employer Responsibilities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rajan"/>
              </a:rPr>
              <a:t>Other Information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rajan"/>
              </a:rPr>
              <a:t>Examples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rajan"/>
              </a:rPr>
              <a:t>Questions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55DFE6-EC62-2BBC-E93D-1F58E8375D16}"/>
              </a:ext>
            </a:extLst>
          </p:cNvPr>
          <p:cNvSpPr txBox="1"/>
          <p:nvPr/>
        </p:nvSpPr>
        <p:spPr>
          <a:xfrm>
            <a:off x="3360828" y="656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29935-B606-475D-0BFC-E98E0B73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37C-D9EF-554E-BE57-C58DC9168B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11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A1D210-FFF7-6447-8338-F82102B170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74" r="24721"/>
          <a:stretch/>
        </p:blipFill>
        <p:spPr>
          <a:xfrm>
            <a:off x="1607" y="-5453"/>
            <a:ext cx="9144000" cy="713444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6AAADBD-AE5F-114C-9E5C-E6BF732A0E7B}"/>
              </a:ext>
            </a:extLst>
          </p:cNvPr>
          <p:cNvSpPr/>
          <p:nvPr/>
        </p:nvSpPr>
        <p:spPr>
          <a:xfrm>
            <a:off x="1085004" y="394296"/>
            <a:ext cx="6931292" cy="328067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3701E-768D-224B-A679-E0C52C4CF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308" y="4690009"/>
            <a:ext cx="6858000" cy="1655762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en-US" sz="3200" dirty="0">
                <a:solidFill>
                  <a:srgbClr val="650072"/>
                </a:solidFill>
                <a:latin typeface="Trajan"/>
                <a:cs typeface="Trajan"/>
              </a:rPr>
              <a:t>THANK YOU!</a:t>
            </a:r>
          </a:p>
          <a:p>
            <a:pPr>
              <a:lnSpc>
                <a:spcPct val="60000"/>
              </a:lnSpc>
            </a:pPr>
            <a:r>
              <a:rPr lang="en-US" sz="3200" dirty="0">
                <a:solidFill>
                  <a:srgbClr val="650072"/>
                </a:solidFill>
                <a:latin typeface="Trajan"/>
                <a:cs typeface="Trajan"/>
                <a:hlinkClick r:id="rId3"/>
              </a:rPr>
              <a:t>jewelie@jgrapelaw.com</a:t>
            </a:r>
            <a:endParaRPr lang="en-US" sz="3200" dirty="0">
              <a:solidFill>
                <a:srgbClr val="650072"/>
              </a:solidFill>
              <a:latin typeface="Trajan"/>
              <a:cs typeface="Trajan"/>
            </a:endParaRPr>
          </a:p>
          <a:p>
            <a:pPr>
              <a:lnSpc>
                <a:spcPct val="60000"/>
              </a:lnSpc>
            </a:pPr>
            <a:r>
              <a:rPr lang="en-US" sz="3200" dirty="0">
                <a:solidFill>
                  <a:srgbClr val="650072"/>
                </a:solidFill>
                <a:latin typeface="Trajan"/>
                <a:cs typeface="Trajan"/>
              </a:rPr>
              <a:t>651.633.1717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0F8FE-982F-3F42-86BB-7803A066E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372" y="554817"/>
            <a:ext cx="5435600" cy="29083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7F00CF-B1AE-4EE9-AFA3-AC902D3D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37C-D9EF-554E-BE57-C58DC9168B6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9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650072"/>
                </a:solidFill>
                <a:latin typeface="Trajan"/>
              </a:rPr>
              <a:t>MINNESOTA PAID LEAVE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07435"/>
            <a:ext cx="7886700" cy="6980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Trajan"/>
              </a:rPr>
              <a:t>ELIGIBILITY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D8D27-A378-4812-B87F-399C5B86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37C-D9EF-554E-BE57-C58DC9168B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8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CE618A-01F9-3D4C-8F7E-BF2B2E5C1DF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20269" b="37142"/>
          <a:stretch/>
        </p:blipFill>
        <p:spPr>
          <a:xfrm>
            <a:off x="0" y="0"/>
            <a:ext cx="9144000" cy="113727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529F85-A10A-F842-A604-5E636E15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84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650072"/>
                </a:solidFill>
                <a:latin typeface="Trajan"/>
                <a:cs typeface="Trajan"/>
              </a:rPr>
              <a:t>COVERED EMPLOYEE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6C93AF-B34A-AE49-9D58-8D1D3CDE80A9}"/>
              </a:ext>
            </a:extLst>
          </p:cNvPr>
          <p:cNvSpPr txBox="1"/>
          <p:nvPr/>
        </p:nvSpPr>
        <p:spPr>
          <a:xfrm>
            <a:off x="484271" y="1349587"/>
            <a:ext cx="830359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>
                <a:latin typeface="Trajan"/>
              </a:rPr>
              <a:t>Worked 50% or more of the prior year in Minnesota (for employees who did not work 50% or more of the year in any one state, who live in Minnesota), and </a:t>
            </a:r>
          </a:p>
          <a:p>
            <a:pPr eaLnBrk="1" hangingPunct="1"/>
            <a:endParaRPr lang="en-US" sz="2200" dirty="0">
              <a:latin typeface="Trajan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>
                <a:latin typeface="Trajan"/>
              </a:rPr>
              <a:t>Earned at least 5.3% of the statewide average annual wage in the past year ($3,900)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200" dirty="0">
              <a:latin typeface="Trajan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>
                <a:latin typeface="Trajan"/>
              </a:rPr>
              <a:t>Remote workers who earned at least $3,900 and work at least 50% of the time from a location in Minnesota are covered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200" dirty="0">
              <a:latin typeface="Trajan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>
                <a:latin typeface="Trajan"/>
              </a:rPr>
              <a:t>Employee receiving payments from unemployment insurance, workers compensation, or Social Security disability during an absence are not eligible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0828" y="656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B58F9-E81E-46A2-8A7F-CD78F44F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37C-D9EF-554E-BE57-C58DC9168B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CE618A-01F9-3D4C-8F7E-BF2B2E5C1DF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20269" b="37142"/>
          <a:stretch/>
        </p:blipFill>
        <p:spPr>
          <a:xfrm>
            <a:off x="0" y="0"/>
            <a:ext cx="9144000" cy="113727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529F85-A10A-F842-A604-5E636E15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84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650072"/>
                </a:solidFill>
                <a:latin typeface="Trajan"/>
                <a:cs typeface="Trajan"/>
              </a:rPr>
              <a:t>OTHER WORKERS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6C93AF-B34A-AE49-9D58-8D1D3CDE80A9}"/>
              </a:ext>
            </a:extLst>
          </p:cNvPr>
          <p:cNvSpPr txBox="1"/>
          <p:nvPr/>
        </p:nvSpPr>
        <p:spPr>
          <a:xfrm>
            <a:off x="628650" y="1493637"/>
            <a:ext cx="7886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rajan"/>
                <a:cs typeface="Century Gothic"/>
              </a:rPr>
              <a:t>Workers not covered who can opt into Paid Leave by setting up their own account with the state:</a:t>
            </a:r>
          </a:p>
          <a:p>
            <a:endParaRPr lang="it-IT" sz="2400" dirty="0">
              <a:latin typeface="Trajan"/>
              <a:cs typeface="Century Gothic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Trajan"/>
                <a:cs typeface="Century Gothic"/>
              </a:rPr>
              <a:t>Independent contractors</a:t>
            </a:r>
          </a:p>
          <a:p>
            <a:pPr lvl="1"/>
            <a:endParaRPr lang="it-IT" sz="2400" dirty="0">
              <a:latin typeface="Trajan"/>
              <a:cs typeface="Century Gothic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Trajan"/>
                <a:cs typeface="Century Gothic"/>
              </a:rPr>
              <a:t>Self-employed workers (including pastors who pay SECA instead of FICA- even if they receive a W-2 from the church)</a:t>
            </a:r>
          </a:p>
          <a:p>
            <a:endParaRPr lang="it-IT" sz="2400" dirty="0">
              <a:latin typeface="Trajan"/>
              <a:cs typeface="Century Gothic"/>
            </a:endParaRPr>
          </a:p>
          <a:p>
            <a:endParaRPr lang="en-US" sz="2400" dirty="0">
              <a:latin typeface="Trajan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0828" y="656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F3ADB-4E5F-45BD-A6F4-CCB630EA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37C-D9EF-554E-BE57-C58DC9168B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5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176A3-CB58-4490-7E1B-856669138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4BA94-1B18-327D-A5EF-9D38D1AFF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650072"/>
                </a:solidFill>
                <a:latin typeface="Trajan"/>
              </a:rPr>
              <a:t>MINNESOTA PAID LEAVE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7629A-19C6-661E-199F-80BE0573B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807435"/>
            <a:ext cx="7886700" cy="6980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Trajan"/>
              </a:rPr>
              <a:t>BENEFITS</a:t>
            </a:r>
          </a:p>
          <a:p>
            <a:pPr marL="0" indent="0" algn="ctr">
              <a:buNone/>
            </a:pPr>
            <a:endParaRPr lang="en-US" dirty="0">
              <a:latin typeface="Traj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F54EB-5379-F5B1-FD2C-7B64D0C0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37C-D9EF-554E-BE57-C58DC9168B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CE618A-01F9-3D4C-8F7E-BF2B2E5C1DF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20269" b="37142"/>
          <a:stretch/>
        </p:blipFill>
        <p:spPr>
          <a:xfrm>
            <a:off x="0" y="0"/>
            <a:ext cx="9144000" cy="113727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529F85-A10A-F842-A604-5E636E15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84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650072"/>
                </a:solidFill>
                <a:latin typeface="Trajan"/>
                <a:cs typeface="Trajan"/>
              </a:rPr>
              <a:t>PARTIAL WAGE REPLACEMENT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6C93AF-B34A-AE49-9D58-8D1D3CDE80A9}"/>
              </a:ext>
            </a:extLst>
          </p:cNvPr>
          <p:cNvSpPr txBox="1"/>
          <p:nvPr/>
        </p:nvSpPr>
        <p:spPr>
          <a:xfrm>
            <a:off x="628650" y="1493637"/>
            <a:ext cx="78867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lvl="1" indent="-457200">
              <a:spcAft>
                <a:spcPts val="600"/>
              </a:spcAft>
              <a:buFont typeface="Arial" pitchFamily="34" charset="0"/>
              <a:buChar char="•"/>
              <a:tabLst>
                <a:tab pos="465138" algn="l"/>
              </a:tabLst>
            </a:pPr>
            <a:r>
              <a:rPr lang="en-US" sz="2400" dirty="0">
                <a:latin typeface="Trajan"/>
              </a:rPr>
              <a:t>Up to 12 weeks of paid MEDICAL leave</a:t>
            </a:r>
          </a:p>
          <a:p>
            <a:pPr marL="465138" lvl="1" indent="-457200">
              <a:spcAft>
                <a:spcPts val="600"/>
              </a:spcAft>
              <a:buFont typeface="Arial" pitchFamily="34" charset="0"/>
              <a:buChar char="•"/>
              <a:tabLst>
                <a:tab pos="465138" algn="l"/>
              </a:tabLst>
            </a:pPr>
            <a:r>
              <a:rPr lang="en-US" sz="2400" dirty="0">
                <a:latin typeface="Trajan"/>
              </a:rPr>
              <a:t>Up to 12 weeks of paid FAMILY leave</a:t>
            </a:r>
          </a:p>
          <a:p>
            <a:pPr marL="465138" lvl="1" indent="-457200">
              <a:spcAft>
                <a:spcPts val="600"/>
              </a:spcAft>
              <a:buFont typeface="Arial" pitchFamily="34" charset="0"/>
              <a:buChar char="•"/>
              <a:tabLst>
                <a:tab pos="465138" algn="l"/>
              </a:tabLst>
            </a:pPr>
            <a:r>
              <a:rPr lang="en-US" sz="2400" dirty="0">
                <a:latin typeface="Trajan"/>
              </a:rPr>
              <a:t>No more than 20 weeks of Paid Leave in a benefit year</a:t>
            </a:r>
          </a:p>
          <a:p>
            <a:pPr marL="465138" lvl="1" indent="-457200">
              <a:spcAft>
                <a:spcPts val="600"/>
              </a:spcAft>
              <a:buFont typeface="Arial" pitchFamily="34" charset="0"/>
              <a:buChar char="•"/>
              <a:tabLst>
                <a:tab pos="465138" algn="l"/>
              </a:tabLst>
            </a:pPr>
            <a:r>
              <a:rPr lang="en-US" sz="2400" dirty="0">
                <a:latin typeface="Trajan"/>
              </a:rPr>
              <a:t>At least 480 hours of Paid Leave can be intermittent</a:t>
            </a:r>
          </a:p>
          <a:p>
            <a:pPr marL="465138" lvl="1" indent="-457200">
              <a:spcAft>
                <a:spcPts val="600"/>
              </a:spcAft>
              <a:buFont typeface="Arial" pitchFamily="34" charset="0"/>
              <a:buChar char="•"/>
              <a:tabLst>
                <a:tab pos="465138" algn="l"/>
              </a:tabLst>
            </a:pPr>
            <a:r>
              <a:rPr lang="en-US" sz="2400" dirty="0">
                <a:latin typeface="Trajan"/>
              </a:rPr>
              <a:t>Amount of Paid Leave weekly wages replaced:</a:t>
            </a:r>
          </a:p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0828" y="656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7D09E-4B32-402F-8257-49871CCF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37C-D9EF-554E-BE57-C58DC9168B66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D2922B7-732F-CF55-3B43-B0BE64024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26756"/>
              </p:ext>
            </p:extLst>
          </p:nvPr>
        </p:nvGraphicFramePr>
        <p:xfrm>
          <a:off x="1145406" y="3917516"/>
          <a:ext cx="6609348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4674">
                  <a:extLst>
                    <a:ext uri="{9D8B030D-6E8A-4147-A177-3AD203B41FA5}">
                      <a16:colId xmlns:a16="http://schemas.microsoft.com/office/drawing/2014/main" val="2058361065"/>
                    </a:ext>
                  </a:extLst>
                </a:gridCol>
                <a:gridCol w="3304674">
                  <a:extLst>
                    <a:ext uri="{9D8B030D-6E8A-4147-A177-3AD203B41FA5}">
                      <a16:colId xmlns:a16="http://schemas.microsoft.com/office/drawing/2014/main" val="42653869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ajan"/>
                        </a:rPr>
                        <a:t>Weekly Wage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ajan"/>
                        </a:rPr>
                        <a:t>% of Weekly Wage Received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315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rajan"/>
                        </a:rPr>
                        <a:t>Up to $711.50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ajan"/>
                        </a:rPr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209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rajan"/>
                        </a:rPr>
                        <a:t>Between $711.50 - $1,423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ajan"/>
                        </a:rPr>
                        <a:t>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832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latin typeface="Trajan"/>
                        </a:rPr>
                        <a:t>Above $1,423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ajan"/>
                        </a:rPr>
                        <a:t>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536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1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CE618A-01F9-3D4C-8F7E-BF2B2E5C1DF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20269" b="37142"/>
          <a:stretch/>
        </p:blipFill>
        <p:spPr>
          <a:xfrm>
            <a:off x="0" y="0"/>
            <a:ext cx="9144000" cy="113727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529F85-A10A-F842-A604-5E636E15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84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650072"/>
                </a:solidFill>
                <a:latin typeface="Trajan"/>
                <a:cs typeface="Trajan"/>
              </a:rPr>
              <a:t>JOB PROTECTION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6C93AF-B34A-AE49-9D58-8D1D3CDE80A9}"/>
              </a:ext>
            </a:extLst>
          </p:cNvPr>
          <p:cNvSpPr txBox="1"/>
          <p:nvPr/>
        </p:nvSpPr>
        <p:spPr>
          <a:xfrm>
            <a:off x="628650" y="1994151"/>
            <a:ext cx="78867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Trajan"/>
              </a:rPr>
              <a:t>When returning from leave, employees must be restored to the same or an equivalent position with the same pay and benefits as before leave</a:t>
            </a:r>
          </a:p>
          <a:p>
            <a:pPr eaLnBrk="1" hangingPunct="1">
              <a:spcAft>
                <a:spcPts val="600"/>
              </a:spcAft>
            </a:pPr>
            <a:endParaRPr lang="en-US" sz="2400" dirty="0">
              <a:latin typeface="Trajan"/>
            </a:endParaRPr>
          </a:p>
          <a:p>
            <a:pPr marL="465138" indent="-465138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Trajan"/>
              </a:rPr>
              <a:t>Job protection begins 90 days from an employee’s date of hire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0828" y="656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0D199-4469-45F3-AAB1-948A0B4C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37C-D9EF-554E-BE57-C58DC9168B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6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EB273-EDE4-84E8-ADE7-D55065707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9067-E171-B95D-AD91-5A189FC2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650072"/>
                </a:solidFill>
                <a:latin typeface="Trajan"/>
              </a:rPr>
              <a:t>MINNESOTA PAID LEAVE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64256-05FC-D567-DD26-71BFD12C2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807435"/>
            <a:ext cx="7886700" cy="6980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Trajan"/>
              </a:rPr>
              <a:t>EMPLOYER RESPONSIBILITIES</a:t>
            </a:r>
          </a:p>
          <a:p>
            <a:pPr marL="0" indent="0" algn="ctr">
              <a:buNone/>
            </a:pPr>
            <a:endParaRPr lang="en-US" dirty="0">
              <a:latin typeface="Traj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A4B9B-C418-110C-5CE9-E1E477D9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37C-D9EF-554E-BE57-C58DC9168B6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43815"/>
      </p:ext>
    </p:extLst>
  </p:cSld>
  <p:clrMapOvr>
    <a:masterClrMapping/>
  </p:clrMapOvr>
</p:sld>
</file>

<file path=ppt/theme/theme1.xml><?xml version="1.0" encoding="utf-8"?>
<a:theme xmlns:a="http://schemas.openxmlformats.org/drawingml/2006/main" name="JGrapeWorking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 Grape Law" id="{F59D9D8E-986C-9446-A28F-47FC2153F68E}" vid="{F1D6C0C3-DD0B-DA4D-82B8-580C9EC1FF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JGrape_Deck_template (1)</Template>
  <TotalTime>535</TotalTime>
  <Words>1178</Words>
  <Application>Microsoft Office PowerPoint</Application>
  <PresentationFormat>Letter Paper (8.5x11 in)</PresentationFormat>
  <Paragraphs>223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Arial</vt:lpstr>
      <vt:lpstr>Calibri</vt:lpstr>
      <vt:lpstr>Century Gothic</vt:lpstr>
      <vt:lpstr>Courier New</vt:lpstr>
      <vt:lpstr>Palatino Linotype</vt:lpstr>
      <vt:lpstr>Trajan</vt:lpstr>
      <vt:lpstr>JGrapeWorkingTemplate</vt:lpstr>
      <vt:lpstr>PowerPoint Presentation</vt:lpstr>
      <vt:lpstr>AGENDA</vt:lpstr>
      <vt:lpstr>MINNESOTA PAID LEAVE</vt:lpstr>
      <vt:lpstr>COVERED EMPLOYEE</vt:lpstr>
      <vt:lpstr>OTHER WORKERS</vt:lpstr>
      <vt:lpstr>MINNESOTA PAID LEAVE</vt:lpstr>
      <vt:lpstr>PARTIAL WAGE REPLACEMENT</vt:lpstr>
      <vt:lpstr>JOB PROTECTION</vt:lpstr>
      <vt:lpstr>MINNESOTA PAID LEAVE</vt:lpstr>
      <vt:lpstr>REPORTING AND PREMIUM PAYMENTS</vt:lpstr>
      <vt:lpstr>LEAVE ADMINISTRATION</vt:lpstr>
      <vt:lpstr>REQUIRED NOTICES</vt:lpstr>
      <vt:lpstr>MINNESOTA PAID LEAVE</vt:lpstr>
      <vt:lpstr>SMALL EMPLOYER ASSISTANCE</vt:lpstr>
      <vt:lpstr>PAID LEAVE RESOURCES</vt:lpstr>
      <vt:lpstr>EXAMPLES</vt:lpstr>
      <vt:lpstr>PowerPoint Presentation</vt:lpstr>
      <vt:lpstr>PowerPoint Presentation</vt:lpstr>
      <vt:lpstr>QUESTIONS??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Jewelie Grape</dc:creator>
  <cp:lastModifiedBy>Jewelie Grape</cp:lastModifiedBy>
  <cp:revision>21</cp:revision>
  <cp:lastPrinted>2025-11-19T17:44:53Z</cp:lastPrinted>
  <dcterms:created xsi:type="dcterms:W3CDTF">2019-09-26T20:55:20Z</dcterms:created>
  <dcterms:modified xsi:type="dcterms:W3CDTF">2025-11-20T03:19:36Z</dcterms:modified>
</cp:coreProperties>
</file>