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302" r:id="rId2"/>
    <p:sldId id="594" r:id="rId3"/>
    <p:sldId id="608" r:id="rId4"/>
    <p:sldId id="613" r:id="rId5"/>
    <p:sldId id="614" r:id="rId6"/>
    <p:sldId id="615" r:id="rId7"/>
    <p:sldId id="560" r:id="rId8"/>
    <p:sldId id="617" r:id="rId9"/>
    <p:sldId id="618" r:id="rId10"/>
    <p:sldId id="619" r:id="rId11"/>
    <p:sldId id="620" r:id="rId12"/>
    <p:sldId id="557" r:id="rId13"/>
    <p:sldId id="589" r:id="rId14"/>
    <p:sldId id="559" r:id="rId15"/>
    <p:sldId id="602" r:id="rId16"/>
    <p:sldId id="609" r:id="rId17"/>
    <p:sldId id="621" r:id="rId18"/>
    <p:sldId id="622" r:id="rId19"/>
    <p:sldId id="583" r:id="rId20"/>
    <p:sldId id="595" r:id="rId21"/>
    <p:sldId id="584" r:id="rId22"/>
    <p:sldId id="623" r:id="rId23"/>
    <p:sldId id="610" r:id="rId24"/>
    <p:sldId id="624" r:id="rId25"/>
    <p:sldId id="598" r:id="rId26"/>
    <p:sldId id="600" r:id="rId27"/>
    <p:sldId id="601" r:id="rId28"/>
    <p:sldId id="607" r:id="rId29"/>
    <p:sldId id="625" r:id="rId30"/>
    <p:sldId id="611" r:id="rId31"/>
    <p:sldId id="626" r:id="rId32"/>
    <p:sldId id="627" r:id="rId33"/>
    <p:sldId id="628" r:id="rId34"/>
    <p:sldId id="629" r:id="rId35"/>
    <p:sldId id="630" r:id="rId36"/>
    <p:sldId id="606" r:id="rId37"/>
    <p:sldId id="631" r:id="rId38"/>
    <p:sldId id="572" r:id="rId39"/>
    <p:sldId id="585" r:id="rId40"/>
    <p:sldId id="632" r:id="rId4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7C80"/>
    <a:srgbClr val="2A367E"/>
    <a:srgbClr val="E9EDF0"/>
    <a:srgbClr val="E8ECEF"/>
    <a:srgbClr val="E7EAEC"/>
    <a:srgbClr val="0C5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8" autoAdjust="0"/>
    <p:restoredTop sz="54512" autoAdjust="0"/>
  </p:normalViewPr>
  <p:slideViewPr>
    <p:cSldViewPr snapToGrid="0">
      <p:cViewPr varScale="1">
        <p:scale>
          <a:sx n="45" d="100"/>
          <a:sy n="45" d="100"/>
        </p:scale>
        <p:origin x="2448" y="2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hyperlink" Target="https://mn.gov/deed/paidleave/employers/premiums/"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png"/><Relationship Id="rId5" Type="http://schemas.openxmlformats.org/officeDocument/2006/relationships/hyperlink" Target="https://mn.gov/deed/paidleave/employers/premiums/" TargetMode="External"/><Relationship Id="rId4" Type="http://schemas.openxmlformats.org/officeDocument/2006/relationships/image" Target="../media/image10.svg"/><Relationship Id="rId9"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D0C1D094-68A7-4F8F-B480-7E0FAF54B7A6}"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E5BABDC0-24B1-49D9-9022-211EC8B5B43A}">
      <dgm:prSet custT="1"/>
      <dgm:spPr/>
      <dgm:t>
        <a:bodyPr/>
        <a:lstStyle/>
        <a:p>
          <a:pPr>
            <a:lnSpc>
              <a:spcPct val="100000"/>
            </a:lnSpc>
          </a:pPr>
          <a:r>
            <a:rPr lang="en-US" sz="1400" dirty="0"/>
            <a:t>Beginning effective January 1, 2026, employers with no Equivalent Plan will make quarterly payments of a fixed percentage of their payroll, depending on size</a:t>
          </a:r>
        </a:p>
        <a:p>
          <a:pPr>
            <a:lnSpc>
              <a:spcPct val="100000"/>
            </a:lnSpc>
          </a:pPr>
          <a:r>
            <a:rPr lang="en-US" sz="1400" dirty="0"/>
            <a:t>&lt; 30 employees: 66%</a:t>
          </a:r>
        </a:p>
        <a:p>
          <a:pPr>
            <a:lnSpc>
              <a:spcPct val="100000"/>
            </a:lnSpc>
          </a:pPr>
          <a:r>
            <a:rPr lang="en-US" sz="1400" dirty="0"/>
            <a:t>&gt; 30 employees: rate is .88%</a:t>
          </a:r>
        </a:p>
        <a:p>
          <a:pPr>
            <a:lnSpc>
              <a:spcPct val="100000"/>
            </a:lnSpc>
          </a:pPr>
          <a:endParaRPr lang="en-US" sz="1400" dirty="0"/>
        </a:p>
      </dgm:t>
    </dgm:pt>
    <dgm:pt modelId="{A0D889C5-41FB-419D-B579-A2BD9596CB75}" type="parTrans" cxnId="{77646F76-6A04-4E3E-A162-5121A9642A6A}">
      <dgm:prSet/>
      <dgm:spPr/>
      <dgm:t>
        <a:bodyPr/>
        <a:lstStyle/>
        <a:p>
          <a:endParaRPr lang="en-US"/>
        </a:p>
      </dgm:t>
    </dgm:pt>
    <dgm:pt modelId="{DD49FFA7-DCAA-4031-B833-AB6AA0C453B0}" type="sibTrans" cxnId="{77646F76-6A04-4E3E-A162-5121A9642A6A}">
      <dgm:prSet/>
      <dgm:spPr/>
      <dgm:t>
        <a:bodyPr/>
        <a:lstStyle/>
        <a:p>
          <a:pPr>
            <a:lnSpc>
              <a:spcPct val="100000"/>
            </a:lnSpc>
          </a:pPr>
          <a:endParaRPr lang="en-US"/>
        </a:p>
      </dgm:t>
    </dgm:pt>
    <dgm:pt modelId="{4EC284BD-E59F-42D9-AE6E-D46283BB5197}">
      <dgm:prSet custT="1"/>
      <dgm:spPr/>
      <dgm:t>
        <a:bodyPr/>
        <a:lstStyle/>
        <a:p>
          <a:pPr>
            <a:lnSpc>
              <a:spcPct val="100000"/>
            </a:lnSpc>
          </a:pPr>
          <a:r>
            <a:rPr lang="en-US" sz="1400" dirty="0"/>
            <a:t>A </a:t>
          </a:r>
          <a:r>
            <a:rPr lang="en-US" sz="1400" dirty="0">
              <a:hlinkClick xmlns:r="http://schemas.openxmlformats.org/officeDocument/2006/relationships" r:id="rId1"/>
            </a:rPr>
            <a:t>premium calculator</a:t>
          </a:r>
          <a:r>
            <a:rPr lang="en-US" sz="1400" dirty="0"/>
            <a:t> is available to estimate your expense for this tax.</a:t>
          </a:r>
        </a:p>
      </dgm:t>
    </dgm:pt>
    <dgm:pt modelId="{F8B485AC-972B-4226-A2BB-ACD95403CDE3}" type="parTrans" cxnId="{7F7883B6-9E2C-400B-88B9-2E521593A331}">
      <dgm:prSet/>
      <dgm:spPr/>
      <dgm:t>
        <a:bodyPr/>
        <a:lstStyle/>
        <a:p>
          <a:endParaRPr lang="en-US"/>
        </a:p>
      </dgm:t>
    </dgm:pt>
    <dgm:pt modelId="{1152CD3F-8C21-4AAC-A18A-2654F1340E84}" type="sibTrans" cxnId="{7F7883B6-9E2C-400B-88B9-2E521593A331}">
      <dgm:prSet/>
      <dgm:spPr/>
      <dgm:t>
        <a:bodyPr/>
        <a:lstStyle/>
        <a:p>
          <a:pPr>
            <a:lnSpc>
              <a:spcPct val="100000"/>
            </a:lnSpc>
          </a:pPr>
          <a:endParaRPr lang="en-US"/>
        </a:p>
      </dgm:t>
    </dgm:pt>
    <dgm:pt modelId="{D8007D1F-1CB0-4F05-92AF-43D8F1437A44}">
      <dgm:prSet custT="1"/>
      <dgm:spPr/>
      <dgm:t>
        <a:bodyPr/>
        <a:lstStyle/>
        <a:p>
          <a:pPr>
            <a:lnSpc>
              <a:spcPct val="100000"/>
            </a:lnSpc>
          </a:pPr>
          <a:r>
            <a:rPr lang="en-US" sz="1400" dirty="0"/>
            <a:t>Employers may require employees to contribute to this premium/tax, through withholdings similar to health insurance premiums</a:t>
          </a:r>
        </a:p>
        <a:p>
          <a:pPr>
            <a:lnSpc>
              <a:spcPct val="100000"/>
            </a:lnSpc>
          </a:pPr>
          <a:r>
            <a:rPr lang="en-US" sz="1400" dirty="0"/>
            <a:t>Generally, up to ½ of the premiums paid, depending on size of employer</a:t>
          </a:r>
        </a:p>
      </dgm:t>
    </dgm:pt>
    <dgm:pt modelId="{73413C14-9C68-4A7B-9D6E-403D099D6C16}" type="parTrans" cxnId="{FFC2C530-C490-415E-928E-06BC37CE2627}">
      <dgm:prSet/>
      <dgm:spPr/>
      <dgm:t>
        <a:bodyPr/>
        <a:lstStyle/>
        <a:p>
          <a:endParaRPr lang="en-US"/>
        </a:p>
      </dgm:t>
    </dgm:pt>
    <dgm:pt modelId="{495CD813-F312-415A-B6A0-E4F2600D163C}" type="sibTrans" cxnId="{FFC2C530-C490-415E-928E-06BC37CE2627}">
      <dgm:prSet/>
      <dgm:spPr/>
      <dgm:t>
        <a:bodyPr/>
        <a:lstStyle/>
        <a:p>
          <a:pPr>
            <a:lnSpc>
              <a:spcPct val="100000"/>
            </a:lnSpc>
          </a:pPr>
          <a:endParaRPr lang="en-US"/>
        </a:p>
      </dgm:t>
    </dgm:pt>
    <dgm:pt modelId="{DA896B4B-009C-444F-9706-F6A24C6D3C6C}">
      <dgm:prSet/>
      <dgm:spPr/>
      <dgm:t>
        <a:bodyPr/>
        <a:lstStyle/>
        <a:p>
          <a:pPr>
            <a:lnSpc>
              <a:spcPct val="100000"/>
            </a:lnSpc>
          </a:pPr>
          <a:r>
            <a:rPr lang="en-US" dirty="0"/>
            <a:t>The tax rate will be adjusted for each calendar year, but under the statute may never exceed 1.1% of an employer’s payroll.</a:t>
          </a:r>
        </a:p>
      </dgm:t>
    </dgm:pt>
    <dgm:pt modelId="{1A596192-181C-43EE-A037-A5C4BA76ABC9}" type="parTrans" cxnId="{A18CAB51-77CB-4BFE-A19A-6BAB327D5369}">
      <dgm:prSet/>
      <dgm:spPr/>
      <dgm:t>
        <a:bodyPr/>
        <a:lstStyle/>
        <a:p>
          <a:endParaRPr lang="en-US"/>
        </a:p>
      </dgm:t>
    </dgm:pt>
    <dgm:pt modelId="{1B943768-AE59-4C2C-9E7F-B7F466DA6769}" type="sibTrans" cxnId="{A18CAB51-77CB-4BFE-A19A-6BAB327D5369}">
      <dgm:prSet/>
      <dgm:spPr/>
      <dgm:t>
        <a:bodyPr/>
        <a:lstStyle/>
        <a:p>
          <a:pPr>
            <a:lnSpc>
              <a:spcPct val="100000"/>
            </a:lnSpc>
          </a:pPr>
          <a:endParaRPr lang="en-US"/>
        </a:p>
      </dgm:t>
    </dgm:pt>
    <dgm:pt modelId="{87DC08E0-2C0E-45E0-A915-36CC7836D1E5}" type="pres">
      <dgm:prSet presAssocID="{D0C1D094-68A7-4F8F-B480-7E0FAF54B7A6}" presName="root" presStyleCnt="0">
        <dgm:presLayoutVars>
          <dgm:dir/>
          <dgm:resizeHandles val="exact"/>
        </dgm:presLayoutVars>
      </dgm:prSet>
      <dgm:spPr/>
    </dgm:pt>
    <dgm:pt modelId="{68AA4D22-0930-43A3-9CBA-BD70F1F51AA6}" type="pres">
      <dgm:prSet presAssocID="{D0C1D094-68A7-4F8F-B480-7E0FAF54B7A6}" presName="container" presStyleCnt="0">
        <dgm:presLayoutVars>
          <dgm:dir/>
          <dgm:resizeHandles val="exact"/>
        </dgm:presLayoutVars>
      </dgm:prSet>
      <dgm:spPr/>
    </dgm:pt>
    <dgm:pt modelId="{105D388A-E025-410B-A3F0-0914E68D32C2}" type="pres">
      <dgm:prSet presAssocID="{E5BABDC0-24B1-49D9-9022-211EC8B5B43A}" presName="compNode" presStyleCnt="0"/>
      <dgm:spPr/>
    </dgm:pt>
    <dgm:pt modelId="{10F72E8E-C75C-4B43-B75B-C6110D276D1A}" type="pres">
      <dgm:prSet presAssocID="{E5BABDC0-24B1-49D9-9022-211EC8B5B43A}" presName="iconBgRect" presStyleLbl="bgShp" presStyleIdx="0" presStyleCnt="4" custLinFactNeighborX="4435" custLinFactNeighborY="-37700"/>
      <dgm:spPr/>
    </dgm:pt>
    <dgm:pt modelId="{D5B52577-9955-481E-BB0F-7EA5904A94D2}" type="pres">
      <dgm:prSet presAssocID="{E5BABDC0-24B1-49D9-9022-211EC8B5B43A}" presName="iconRect" presStyleLbl="node1" presStyleIdx="0" presStyleCnt="4" custLinFactNeighborX="11471" custLinFactNeighborY="-6117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 title=""/>
        </a:ext>
      </dgm:extLst>
    </dgm:pt>
    <dgm:pt modelId="{45C954AA-151D-42EF-A8AE-54CBC00ABD18}" type="pres">
      <dgm:prSet presAssocID="{E5BABDC0-24B1-49D9-9022-211EC8B5B43A}" presName="spaceRect" presStyleCnt="0"/>
      <dgm:spPr/>
    </dgm:pt>
    <dgm:pt modelId="{23368F6E-598C-4604-82DA-DDD599AD1DD3}" type="pres">
      <dgm:prSet presAssocID="{E5BABDC0-24B1-49D9-9022-211EC8B5B43A}" presName="textRect" presStyleLbl="revTx" presStyleIdx="0" presStyleCnt="4" custScaleX="172967" custScaleY="342533" custLinFactNeighborX="53660" custLinFactNeighborY="11861">
        <dgm:presLayoutVars>
          <dgm:chMax val="1"/>
          <dgm:chPref val="1"/>
        </dgm:presLayoutVars>
      </dgm:prSet>
      <dgm:spPr/>
    </dgm:pt>
    <dgm:pt modelId="{3C27005A-5870-4643-B392-248CF549E57E}" type="pres">
      <dgm:prSet presAssocID="{DD49FFA7-DCAA-4031-B833-AB6AA0C453B0}" presName="sibTrans" presStyleLbl="sibTrans2D1" presStyleIdx="0" presStyleCnt="0"/>
      <dgm:spPr/>
    </dgm:pt>
    <dgm:pt modelId="{AF283200-2806-4CB8-AC8B-4260B9EF401C}" type="pres">
      <dgm:prSet presAssocID="{4EC284BD-E59F-42D9-AE6E-D46283BB5197}" presName="compNode" presStyleCnt="0"/>
      <dgm:spPr/>
    </dgm:pt>
    <dgm:pt modelId="{4FD6C4E9-18C0-40C5-A444-97CCD3D6CA3B}" type="pres">
      <dgm:prSet presAssocID="{4EC284BD-E59F-42D9-AE6E-D46283BB5197}" presName="iconBgRect" presStyleLbl="bgShp" presStyleIdx="1" presStyleCnt="4" custLinFactX="-200000" custLinFactY="108817" custLinFactNeighborX="-284254" custLinFactNeighborY="200000"/>
      <dgm:spPr/>
    </dgm:pt>
    <dgm:pt modelId="{8BB5C5AD-CC57-4AED-9C4A-9130C620F766}" type="pres">
      <dgm:prSet presAssocID="{4EC284BD-E59F-42D9-AE6E-D46283BB5197}" presName="iconRect" presStyleLbl="node1" presStyleIdx="1" presStyleCnt="4" custLinFactX="-400000" custLinFactY="232443" custLinFactNeighborX="-436240" custLinFactNeighborY="30000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 title=""/>
        </a:ext>
      </dgm:extLst>
    </dgm:pt>
    <dgm:pt modelId="{139E3236-A699-4BC9-927A-855CF912477A}" type="pres">
      <dgm:prSet presAssocID="{4EC284BD-E59F-42D9-AE6E-D46283BB5197}" presName="spaceRect" presStyleCnt="0"/>
      <dgm:spPr/>
    </dgm:pt>
    <dgm:pt modelId="{538749D5-5E63-4D7F-9ADC-49554F073AAE}" type="pres">
      <dgm:prSet presAssocID="{4EC284BD-E59F-42D9-AE6E-D46283BB5197}" presName="textRect" presStyleLbl="revTx" presStyleIdx="1" presStyleCnt="4" custScaleX="150376" custScaleY="134391" custLinFactX="-62987" custLinFactY="117493" custLinFactNeighborX="-100000" custLinFactNeighborY="200000">
        <dgm:presLayoutVars>
          <dgm:chMax val="1"/>
          <dgm:chPref val="1"/>
        </dgm:presLayoutVars>
      </dgm:prSet>
      <dgm:spPr/>
    </dgm:pt>
    <dgm:pt modelId="{D1E996C8-EDA5-4DB8-875F-99F7D2360934}" type="pres">
      <dgm:prSet presAssocID="{1152CD3F-8C21-4AAC-A18A-2654F1340E84}" presName="sibTrans" presStyleLbl="sibTrans2D1" presStyleIdx="0" presStyleCnt="0"/>
      <dgm:spPr/>
    </dgm:pt>
    <dgm:pt modelId="{C56461C6-5317-40FE-A8BF-25840D54B942}" type="pres">
      <dgm:prSet presAssocID="{D8007D1F-1CB0-4F05-92AF-43D8F1437A44}" presName="compNode" presStyleCnt="0"/>
      <dgm:spPr/>
    </dgm:pt>
    <dgm:pt modelId="{59377846-7D79-4698-906D-5F7971C88CDD}" type="pres">
      <dgm:prSet presAssocID="{D8007D1F-1CB0-4F05-92AF-43D8F1437A44}" presName="iconBgRect" presStyleLbl="bgShp" presStyleIdx="2" presStyleCnt="4" custLinFactX="-60625" custLinFactNeighborX="-100000" custLinFactNeighborY="-28139"/>
      <dgm:spPr/>
    </dgm:pt>
    <dgm:pt modelId="{7D56227D-E107-4C19-BA87-FA7145FE26DB}" type="pres">
      <dgm:prSet presAssocID="{D8007D1F-1CB0-4F05-92AF-43D8F1437A44}" presName="iconRect" presStyleLbl="node1" presStyleIdx="2" presStyleCnt="4" custLinFactX="-100000" custLinFactNeighborX="-178960" custLinFactNeighborY="-5635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 title=""/>
        </a:ext>
      </dgm:extLst>
    </dgm:pt>
    <dgm:pt modelId="{A71A5C79-3CE8-4CCB-BBC6-EB031D53DFFA}" type="pres">
      <dgm:prSet presAssocID="{D8007D1F-1CB0-4F05-92AF-43D8F1437A44}" presName="spaceRect" presStyleCnt="0"/>
      <dgm:spPr/>
    </dgm:pt>
    <dgm:pt modelId="{445F6BC5-1A0F-4BAE-8DD3-EF12AEDCC289}" type="pres">
      <dgm:prSet presAssocID="{D8007D1F-1CB0-4F05-92AF-43D8F1437A44}" presName="textRect" presStyleLbl="revTx" presStyleIdx="2" presStyleCnt="4" custScaleX="157862" custScaleY="309606" custLinFactNeighborX="-27192" custLinFactNeighborY="-18514">
        <dgm:presLayoutVars>
          <dgm:chMax val="1"/>
          <dgm:chPref val="1"/>
        </dgm:presLayoutVars>
      </dgm:prSet>
      <dgm:spPr/>
    </dgm:pt>
    <dgm:pt modelId="{56970C77-AB50-4A13-9B93-22BACFB71F1E}" type="pres">
      <dgm:prSet presAssocID="{495CD813-F312-415A-B6A0-E4F2600D163C}" presName="sibTrans" presStyleLbl="sibTrans2D1" presStyleIdx="0" presStyleCnt="0"/>
      <dgm:spPr/>
    </dgm:pt>
    <dgm:pt modelId="{FA64770C-68E7-4445-85CD-200272510862}" type="pres">
      <dgm:prSet presAssocID="{DA896B4B-009C-444F-9706-F6A24C6D3C6C}" presName="compNode" presStyleCnt="0"/>
      <dgm:spPr/>
    </dgm:pt>
    <dgm:pt modelId="{D18AC13A-7C9F-42B1-8795-4E8FAD34FDBD}" type="pres">
      <dgm:prSet presAssocID="{DA896B4B-009C-444F-9706-F6A24C6D3C6C}" presName="iconBgRect" presStyleLbl="bgShp" presStyleIdx="3" presStyleCnt="4" custLinFactX="379271" custLinFactY="-1279" custLinFactNeighborX="400000" custLinFactNeighborY="-100000"/>
      <dgm:spPr/>
    </dgm:pt>
    <dgm:pt modelId="{D23CD524-810E-451F-8D8E-2BEE1BBFD4C7}" type="pres">
      <dgm:prSet presAssocID="{DA896B4B-009C-444F-9706-F6A24C6D3C6C}" presName="iconRect" presStyleLbl="node1" presStyleIdx="3" presStyleCnt="4" custLinFactX="647128" custLinFactY="-81144" custLinFactNeighborX="700000" custLinFactNeighborY="-100000"/>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 title=""/>
        </a:ext>
      </dgm:extLst>
    </dgm:pt>
    <dgm:pt modelId="{0C8C5785-F187-4BD2-B7C7-BDEA8E33C9EF}" type="pres">
      <dgm:prSet presAssocID="{DA896B4B-009C-444F-9706-F6A24C6D3C6C}" presName="spaceRect" presStyleCnt="0"/>
      <dgm:spPr/>
    </dgm:pt>
    <dgm:pt modelId="{D52B5EF4-C0E8-4402-830E-1372AA2AD0A8}" type="pres">
      <dgm:prSet presAssocID="{DA896B4B-009C-444F-9706-F6A24C6D3C6C}" presName="textRect" presStyleLbl="revTx" presStyleIdx="3" presStyleCnt="4" custScaleX="133769" custScaleY="218776" custLinFactX="165654" custLinFactNeighborX="200000" custLinFactNeighborY="-52689">
        <dgm:presLayoutVars>
          <dgm:chMax val="1"/>
          <dgm:chPref val="1"/>
        </dgm:presLayoutVars>
      </dgm:prSet>
      <dgm:spPr/>
    </dgm:pt>
  </dgm:ptLst>
  <dgm:cxnLst>
    <dgm:cxn modelId="{F2F40E25-58CC-48E5-A493-05A642CB3D73}" type="presOf" srcId="{1152CD3F-8C21-4AAC-A18A-2654F1340E84}" destId="{D1E996C8-EDA5-4DB8-875F-99F7D2360934}" srcOrd="0" destOrd="0" presId="urn:microsoft.com/office/officeart/2018/2/layout/IconCircleList"/>
    <dgm:cxn modelId="{FFC2C530-C490-415E-928E-06BC37CE2627}" srcId="{D0C1D094-68A7-4F8F-B480-7E0FAF54B7A6}" destId="{D8007D1F-1CB0-4F05-92AF-43D8F1437A44}" srcOrd="2" destOrd="0" parTransId="{73413C14-9C68-4A7B-9D6E-403D099D6C16}" sibTransId="{495CD813-F312-415A-B6A0-E4F2600D163C}"/>
    <dgm:cxn modelId="{D8F5CE42-7A4D-4409-9314-66973321F4D2}" type="presOf" srcId="{495CD813-F312-415A-B6A0-E4F2600D163C}" destId="{56970C77-AB50-4A13-9B93-22BACFB71F1E}" srcOrd="0" destOrd="0" presId="urn:microsoft.com/office/officeart/2018/2/layout/IconCircleList"/>
    <dgm:cxn modelId="{645BCC48-6B95-4273-9795-D0F922BB788D}" type="presOf" srcId="{D8007D1F-1CB0-4F05-92AF-43D8F1437A44}" destId="{445F6BC5-1A0F-4BAE-8DD3-EF12AEDCC289}" srcOrd="0" destOrd="0" presId="urn:microsoft.com/office/officeart/2018/2/layout/IconCircleList"/>
    <dgm:cxn modelId="{F4A7C46D-929F-4936-A3DD-0379CA20C8D0}" type="presOf" srcId="{DD49FFA7-DCAA-4031-B833-AB6AA0C453B0}" destId="{3C27005A-5870-4643-B392-248CF549E57E}" srcOrd="0" destOrd="0" presId="urn:microsoft.com/office/officeart/2018/2/layout/IconCircleList"/>
    <dgm:cxn modelId="{A18CAB51-77CB-4BFE-A19A-6BAB327D5369}" srcId="{D0C1D094-68A7-4F8F-B480-7E0FAF54B7A6}" destId="{DA896B4B-009C-444F-9706-F6A24C6D3C6C}" srcOrd="3" destOrd="0" parTransId="{1A596192-181C-43EE-A037-A5C4BA76ABC9}" sibTransId="{1B943768-AE59-4C2C-9E7F-B7F466DA6769}"/>
    <dgm:cxn modelId="{77646F76-6A04-4E3E-A162-5121A9642A6A}" srcId="{D0C1D094-68A7-4F8F-B480-7E0FAF54B7A6}" destId="{E5BABDC0-24B1-49D9-9022-211EC8B5B43A}" srcOrd="0" destOrd="0" parTransId="{A0D889C5-41FB-419D-B579-A2BD9596CB75}" sibTransId="{DD49FFA7-DCAA-4031-B833-AB6AA0C453B0}"/>
    <dgm:cxn modelId="{0B03F5A3-893F-490E-9BAB-3DFCD5E6DDD5}" type="presOf" srcId="{4EC284BD-E59F-42D9-AE6E-D46283BB5197}" destId="{538749D5-5E63-4D7F-9ADC-49554F073AAE}" srcOrd="0" destOrd="0" presId="urn:microsoft.com/office/officeart/2018/2/layout/IconCircleList"/>
    <dgm:cxn modelId="{7F7883B6-9E2C-400B-88B9-2E521593A331}" srcId="{D0C1D094-68A7-4F8F-B480-7E0FAF54B7A6}" destId="{4EC284BD-E59F-42D9-AE6E-D46283BB5197}" srcOrd="1" destOrd="0" parTransId="{F8B485AC-972B-4226-A2BB-ACD95403CDE3}" sibTransId="{1152CD3F-8C21-4AAC-A18A-2654F1340E84}"/>
    <dgm:cxn modelId="{1DB586B8-4319-4C01-9B0E-C7F0F89B6A3A}" type="presOf" srcId="{E5BABDC0-24B1-49D9-9022-211EC8B5B43A}" destId="{23368F6E-598C-4604-82DA-DDD599AD1DD3}" srcOrd="0" destOrd="0" presId="urn:microsoft.com/office/officeart/2018/2/layout/IconCircleList"/>
    <dgm:cxn modelId="{477DE7BC-CF0D-46C8-956B-9921A47AB4D6}" type="presOf" srcId="{D0C1D094-68A7-4F8F-B480-7E0FAF54B7A6}" destId="{87DC08E0-2C0E-45E0-A915-36CC7836D1E5}" srcOrd="0" destOrd="0" presId="urn:microsoft.com/office/officeart/2018/2/layout/IconCircleList"/>
    <dgm:cxn modelId="{0986C0F9-852C-4BA9-BACC-9CFD78D02E3B}" type="presOf" srcId="{DA896B4B-009C-444F-9706-F6A24C6D3C6C}" destId="{D52B5EF4-C0E8-4402-830E-1372AA2AD0A8}" srcOrd="0" destOrd="0" presId="urn:microsoft.com/office/officeart/2018/2/layout/IconCircleList"/>
    <dgm:cxn modelId="{898C402F-A44D-4C64-A94F-32DD621FCF7E}" type="presParOf" srcId="{87DC08E0-2C0E-45E0-A915-36CC7836D1E5}" destId="{68AA4D22-0930-43A3-9CBA-BD70F1F51AA6}" srcOrd="0" destOrd="0" presId="urn:microsoft.com/office/officeart/2018/2/layout/IconCircleList"/>
    <dgm:cxn modelId="{CB06ECF1-0F90-45E1-9793-9C9D1BE2A5F7}" type="presParOf" srcId="{68AA4D22-0930-43A3-9CBA-BD70F1F51AA6}" destId="{105D388A-E025-410B-A3F0-0914E68D32C2}" srcOrd="0" destOrd="0" presId="urn:microsoft.com/office/officeart/2018/2/layout/IconCircleList"/>
    <dgm:cxn modelId="{38895A7E-3ECC-4DB2-B6A7-AD136466B42B}" type="presParOf" srcId="{105D388A-E025-410B-A3F0-0914E68D32C2}" destId="{10F72E8E-C75C-4B43-B75B-C6110D276D1A}" srcOrd="0" destOrd="0" presId="urn:microsoft.com/office/officeart/2018/2/layout/IconCircleList"/>
    <dgm:cxn modelId="{9667F37D-96F9-4EE7-95B3-99AF4642CC82}" type="presParOf" srcId="{105D388A-E025-410B-A3F0-0914E68D32C2}" destId="{D5B52577-9955-481E-BB0F-7EA5904A94D2}" srcOrd="1" destOrd="0" presId="urn:microsoft.com/office/officeart/2018/2/layout/IconCircleList"/>
    <dgm:cxn modelId="{E9C6A6B9-DA0D-4CF7-9445-084B3490ED43}" type="presParOf" srcId="{105D388A-E025-410B-A3F0-0914E68D32C2}" destId="{45C954AA-151D-42EF-A8AE-54CBC00ABD18}" srcOrd="2" destOrd="0" presId="urn:microsoft.com/office/officeart/2018/2/layout/IconCircleList"/>
    <dgm:cxn modelId="{68FB1261-30CB-4910-ACBA-49D1F0AC2E40}" type="presParOf" srcId="{105D388A-E025-410B-A3F0-0914E68D32C2}" destId="{23368F6E-598C-4604-82DA-DDD599AD1DD3}" srcOrd="3" destOrd="0" presId="urn:microsoft.com/office/officeart/2018/2/layout/IconCircleList"/>
    <dgm:cxn modelId="{35064EA6-5D77-4BDC-AA42-3F89654A7F03}" type="presParOf" srcId="{68AA4D22-0930-43A3-9CBA-BD70F1F51AA6}" destId="{3C27005A-5870-4643-B392-248CF549E57E}" srcOrd="1" destOrd="0" presId="urn:microsoft.com/office/officeart/2018/2/layout/IconCircleList"/>
    <dgm:cxn modelId="{85BD948B-A8C5-4E01-A0B7-06FABDE4BBC5}" type="presParOf" srcId="{68AA4D22-0930-43A3-9CBA-BD70F1F51AA6}" destId="{AF283200-2806-4CB8-AC8B-4260B9EF401C}" srcOrd="2" destOrd="0" presId="urn:microsoft.com/office/officeart/2018/2/layout/IconCircleList"/>
    <dgm:cxn modelId="{A47BD9C9-BEFE-4B8E-BE72-98C9B6E9CF96}" type="presParOf" srcId="{AF283200-2806-4CB8-AC8B-4260B9EF401C}" destId="{4FD6C4E9-18C0-40C5-A444-97CCD3D6CA3B}" srcOrd="0" destOrd="0" presId="urn:microsoft.com/office/officeart/2018/2/layout/IconCircleList"/>
    <dgm:cxn modelId="{8468BA7C-4D1F-4D5D-8469-6BF4C7D55F78}" type="presParOf" srcId="{AF283200-2806-4CB8-AC8B-4260B9EF401C}" destId="{8BB5C5AD-CC57-4AED-9C4A-9130C620F766}" srcOrd="1" destOrd="0" presId="urn:microsoft.com/office/officeart/2018/2/layout/IconCircleList"/>
    <dgm:cxn modelId="{EAC84436-8F10-46C6-8A6F-19B8A4E6D3FE}" type="presParOf" srcId="{AF283200-2806-4CB8-AC8B-4260B9EF401C}" destId="{139E3236-A699-4BC9-927A-855CF912477A}" srcOrd="2" destOrd="0" presId="urn:microsoft.com/office/officeart/2018/2/layout/IconCircleList"/>
    <dgm:cxn modelId="{9824D2D2-FE7D-41E5-8B8D-B59E51EBD8DE}" type="presParOf" srcId="{AF283200-2806-4CB8-AC8B-4260B9EF401C}" destId="{538749D5-5E63-4D7F-9ADC-49554F073AAE}" srcOrd="3" destOrd="0" presId="urn:microsoft.com/office/officeart/2018/2/layout/IconCircleList"/>
    <dgm:cxn modelId="{DE57253E-B9DA-4D5E-8D1F-C42EC080ABED}" type="presParOf" srcId="{68AA4D22-0930-43A3-9CBA-BD70F1F51AA6}" destId="{D1E996C8-EDA5-4DB8-875F-99F7D2360934}" srcOrd="3" destOrd="0" presId="urn:microsoft.com/office/officeart/2018/2/layout/IconCircleList"/>
    <dgm:cxn modelId="{A3B4688A-B695-4D5D-A039-5F74BB66FDF0}" type="presParOf" srcId="{68AA4D22-0930-43A3-9CBA-BD70F1F51AA6}" destId="{C56461C6-5317-40FE-A8BF-25840D54B942}" srcOrd="4" destOrd="0" presId="urn:microsoft.com/office/officeart/2018/2/layout/IconCircleList"/>
    <dgm:cxn modelId="{123C22D6-6D27-4B6D-AC38-5BB8C0C95288}" type="presParOf" srcId="{C56461C6-5317-40FE-A8BF-25840D54B942}" destId="{59377846-7D79-4698-906D-5F7971C88CDD}" srcOrd="0" destOrd="0" presId="urn:microsoft.com/office/officeart/2018/2/layout/IconCircleList"/>
    <dgm:cxn modelId="{AC65F5F0-05AB-4899-9327-242ACB0268BA}" type="presParOf" srcId="{C56461C6-5317-40FE-A8BF-25840D54B942}" destId="{7D56227D-E107-4C19-BA87-FA7145FE26DB}" srcOrd="1" destOrd="0" presId="urn:microsoft.com/office/officeart/2018/2/layout/IconCircleList"/>
    <dgm:cxn modelId="{C41690E5-4EB7-47DF-BE76-C70CDEEC8D6B}" type="presParOf" srcId="{C56461C6-5317-40FE-A8BF-25840D54B942}" destId="{A71A5C79-3CE8-4CCB-BBC6-EB031D53DFFA}" srcOrd="2" destOrd="0" presId="urn:microsoft.com/office/officeart/2018/2/layout/IconCircleList"/>
    <dgm:cxn modelId="{5E6397C1-C45B-4E59-97F7-6EB7D0046374}" type="presParOf" srcId="{C56461C6-5317-40FE-A8BF-25840D54B942}" destId="{445F6BC5-1A0F-4BAE-8DD3-EF12AEDCC289}" srcOrd="3" destOrd="0" presId="urn:microsoft.com/office/officeart/2018/2/layout/IconCircleList"/>
    <dgm:cxn modelId="{7796E903-C315-4DBE-84C3-21B7800BFB5F}" type="presParOf" srcId="{68AA4D22-0930-43A3-9CBA-BD70F1F51AA6}" destId="{56970C77-AB50-4A13-9B93-22BACFB71F1E}" srcOrd="5" destOrd="0" presId="urn:microsoft.com/office/officeart/2018/2/layout/IconCircleList"/>
    <dgm:cxn modelId="{EB37CC9C-2417-41EF-9471-037EAF24B841}" type="presParOf" srcId="{68AA4D22-0930-43A3-9CBA-BD70F1F51AA6}" destId="{FA64770C-68E7-4445-85CD-200272510862}" srcOrd="6" destOrd="0" presId="urn:microsoft.com/office/officeart/2018/2/layout/IconCircleList"/>
    <dgm:cxn modelId="{B904FDD8-596A-41FD-81AB-B2F156651BD9}" type="presParOf" srcId="{FA64770C-68E7-4445-85CD-200272510862}" destId="{D18AC13A-7C9F-42B1-8795-4E8FAD34FDBD}" srcOrd="0" destOrd="0" presId="urn:microsoft.com/office/officeart/2018/2/layout/IconCircleList"/>
    <dgm:cxn modelId="{1D47D456-8279-4EAB-B8C0-11C496F5D43E}" type="presParOf" srcId="{FA64770C-68E7-4445-85CD-200272510862}" destId="{D23CD524-810E-451F-8D8E-2BEE1BBFD4C7}" srcOrd="1" destOrd="0" presId="urn:microsoft.com/office/officeart/2018/2/layout/IconCircleList"/>
    <dgm:cxn modelId="{831B2936-D1FA-4F5A-BFCD-D172E6B5E478}" type="presParOf" srcId="{FA64770C-68E7-4445-85CD-200272510862}" destId="{0C8C5785-F187-4BD2-B7C7-BDEA8E33C9EF}" srcOrd="2" destOrd="0" presId="urn:microsoft.com/office/officeart/2018/2/layout/IconCircleList"/>
    <dgm:cxn modelId="{B7C79021-CFED-48B2-BF92-7C3FA6DD1699}" type="presParOf" srcId="{FA64770C-68E7-4445-85CD-200272510862}" destId="{D52B5EF4-C0E8-4402-830E-1372AA2AD0A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72E8E-C75C-4B43-B75B-C6110D276D1A}">
      <dsp:nvSpPr>
        <dsp:cNvPr id="0" name=""/>
        <dsp:cNvSpPr/>
      </dsp:nvSpPr>
      <dsp:spPr>
        <a:xfrm>
          <a:off x="28492" y="527184"/>
          <a:ext cx="576450" cy="5764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52577-9955-481E-BB0F-7EA5904A94D2}">
      <dsp:nvSpPr>
        <dsp:cNvPr id="0" name=""/>
        <dsp:cNvSpPr/>
      </dsp:nvSpPr>
      <dsp:spPr>
        <a:xfrm>
          <a:off x="162333" y="661020"/>
          <a:ext cx="334341" cy="334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368F6E-598C-4604-82DA-DDD599AD1DD3}">
      <dsp:nvSpPr>
        <dsp:cNvPr id="0" name=""/>
        <dsp:cNvSpPr/>
      </dsp:nvSpPr>
      <dsp:spPr>
        <a:xfrm>
          <a:off x="936291" y="113838"/>
          <a:ext cx="2350232" cy="197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Beginning effective January 1, 2026, employers with no Equivalent Plan will make quarterly payments of a fixed percentage of their payroll, depending on size</a:t>
          </a:r>
        </a:p>
        <a:p>
          <a:pPr marL="0" lvl="0" indent="0" algn="l" defTabSz="622300">
            <a:lnSpc>
              <a:spcPct val="100000"/>
            </a:lnSpc>
            <a:spcBef>
              <a:spcPct val="0"/>
            </a:spcBef>
            <a:spcAft>
              <a:spcPct val="35000"/>
            </a:spcAft>
            <a:buNone/>
          </a:pPr>
          <a:r>
            <a:rPr lang="en-US" sz="1400" kern="1200" dirty="0"/>
            <a:t>&lt; 30 employees: 66%</a:t>
          </a:r>
        </a:p>
        <a:p>
          <a:pPr marL="0" lvl="0" indent="0" algn="l" defTabSz="622300">
            <a:lnSpc>
              <a:spcPct val="100000"/>
            </a:lnSpc>
            <a:spcBef>
              <a:spcPct val="0"/>
            </a:spcBef>
            <a:spcAft>
              <a:spcPct val="35000"/>
            </a:spcAft>
            <a:buNone/>
          </a:pPr>
          <a:r>
            <a:rPr lang="en-US" sz="1400" kern="1200" dirty="0"/>
            <a:t>&gt; 30 employees: rate is .88%</a:t>
          </a:r>
        </a:p>
        <a:p>
          <a:pPr marL="0" lvl="0" indent="0" algn="l" defTabSz="622300">
            <a:lnSpc>
              <a:spcPct val="100000"/>
            </a:lnSpc>
            <a:spcBef>
              <a:spcPct val="0"/>
            </a:spcBef>
            <a:spcAft>
              <a:spcPct val="35000"/>
            </a:spcAft>
            <a:buNone/>
          </a:pPr>
          <a:endParaRPr lang="en-US" sz="1400" kern="1200" dirty="0"/>
        </a:p>
      </dsp:txBody>
      <dsp:txXfrm>
        <a:off x="936291" y="113838"/>
        <a:ext cx="2350232" cy="1974531"/>
      </dsp:txXfrm>
    </dsp:sp>
    <dsp:sp modelId="{4FD6C4E9-18C0-40C5-A444-97CCD3D6CA3B}">
      <dsp:nvSpPr>
        <dsp:cNvPr id="0" name=""/>
        <dsp:cNvSpPr/>
      </dsp:nvSpPr>
      <dsp:spPr>
        <a:xfrm>
          <a:off x="2679" y="2524681"/>
          <a:ext cx="576450" cy="5764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B5C5AD-CC57-4AED-9C4A-9130C620F766}">
      <dsp:nvSpPr>
        <dsp:cNvPr id="0" name=""/>
        <dsp:cNvSpPr/>
      </dsp:nvSpPr>
      <dsp:spPr>
        <a:xfrm>
          <a:off x="119322" y="2645736"/>
          <a:ext cx="334341" cy="334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8749D5-5E63-4D7F-9ADC-49554F073AAE}">
      <dsp:nvSpPr>
        <dsp:cNvPr id="0" name=""/>
        <dsp:cNvSpPr/>
      </dsp:nvSpPr>
      <dsp:spPr>
        <a:xfrm>
          <a:off x="937261" y="2475571"/>
          <a:ext cx="2043271" cy="774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A </a:t>
          </a:r>
          <a:r>
            <a:rPr lang="en-US" sz="1400" kern="1200" dirty="0">
              <a:hlinkClick xmlns:r="http://schemas.openxmlformats.org/officeDocument/2006/relationships" r:id="rId5"/>
            </a:rPr>
            <a:t>premium calculator</a:t>
          </a:r>
          <a:r>
            <a:rPr lang="en-US" sz="1400" kern="1200" dirty="0"/>
            <a:t> is available to estimate your expense for this tax.</a:t>
          </a:r>
        </a:p>
      </dsp:txBody>
      <dsp:txXfrm>
        <a:off x="937261" y="2475571"/>
        <a:ext cx="2043271" cy="774696"/>
      </dsp:txXfrm>
    </dsp:sp>
    <dsp:sp modelId="{59377846-7D79-4698-906D-5F7971C88CDD}">
      <dsp:nvSpPr>
        <dsp:cNvPr id="0" name=""/>
        <dsp:cNvSpPr/>
      </dsp:nvSpPr>
      <dsp:spPr>
        <a:xfrm>
          <a:off x="4505993" y="582299"/>
          <a:ext cx="576450" cy="5764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6227D-E107-4C19-BA87-FA7145FE26DB}">
      <dsp:nvSpPr>
        <dsp:cNvPr id="0" name=""/>
        <dsp:cNvSpPr/>
      </dsp:nvSpPr>
      <dsp:spPr>
        <a:xfrm>
          <a:off x="4620292" y="677152"/>
          <a:ext cx="334341" cy="33434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5F6BC5-1A0F-4BAE-8DD3-EF12AEDCC289}">
      <dsp:nvSpPr>
        <dsp:cNvPr id="0" name=""/>
        <dsp:cNvSpPr/>
      </dsp:nvSpPr>
      <dsp:spPr>
        <a:xfrm>
          <a:off x="5369305" y="33645"/>
          <a:ext cx="2144989" cy="1784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Employers may require employees to contribute to this premium/tax, through withholdings similar to health insurance premiums</a:t>
          </a:r>
        </a:p>
        <a:p>
          <a:pPr marL="0" lvl="0" indent="0" algn="l" defTabSz="622300">
            <a:lnSpc>
              <a:spcPct val="100000"/>
            </a:lnSpc>
            <a:spcBef>
              <a:spcPct val="0"/>
            </a:spcBef>
            <a:spcAft>
              <a:spcPct val="35000"/>
            </a:spcAft>
            <a:buNone/>
          </a:pPr>
          <a:r>
            <a:rPr lang="en-US" sz="1400" kern="1200" dirty="0"/>
            <a:t>Generally, up to ½ of the premiums paid, depending on size of employer</a:t>
          </a:r>
        </a:p>
      </dsp:txBody>
      <dsp:txXfrm>
        <a:off x="5369305" y="33645"/>
        <a:ext cx="2144989" cy="1784723"/>
      </dsp:txXfrm>
    </dsp:sp>
    <dsp:sp modelId="{D18AC13A-7C9F-42B1-8795-4E8FAD34FDBD}">
      <dsp:nvSpPr>
        <dsp:cNvPr id="0" name=""/>
        <dsp:cNvSpPr/>
      </dsp:nvSpPr>
      <dsp:spPr>
        <a:xfrm>
          <a:off x="4495034" y="2421753"/>
          <a:ext cx="576450" cy="5764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CD524-810E-451F-8D8E-2BEE1BBFD4C7}">
      <dsp:nvSpPr>
        <dsp:cNvPr id="0" name=""/>
        <dsp:cNvSpPr/>
      </dsp:nvSpPr>
      <dsp:spPr>
        <a:xfrm>
          <a:off x="4627982" y="2520992"/>
          <a:ext cx="334341" cy="33434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B5EF4-C0E8-4402-830E-1372AA2AD0A8}">
      <dsp:nvSpPr>
        <dsp:cNvPr id="0" name=""/>
        <dsp:cNvSpPr/>
      </dsp:nvSpPr>
      <dsp:spPr>
        <a:xfrm>
          <a:off x="5441894" y="2359508"/>
          <a:ext cx="1817619" cy="126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The tax rate will be adjusted for each calendar year, but under the statute may never exceed 1.1% of an employer’s payroll.</a:t>
          </a:r>
        </a:p>
      </dsp:txBody>
      <dsp:txXfrm>
        <a:off x="5441894" y="2359508"/>
        <a:ext cx="1817619" cy="126113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88174D5-37D3-43F6-AF3D-EA3096CAB09A}" type="datetimeFigureOut">
              <a:rPr lang="en-US" smtClean="0"/>
              <a:t>10/31/2025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F99206E-5B40-4749-8075-4B39C30C20BA}" type="slidenum">
              <a:rPr lang="en-US" smtClean="0"/>
              <a:t>‹#›</a:t>
            </a:fld>
            <a:endParaRPr lang="en-US"/>
          </a:p>
        </p:txBody>
      </p:sp>
    </p:spTree>
    <p:extLst>
      <p:ext uri="{BB962C8B-B14F-4D97-AF65-F5344CB8AC3E}">
        <p14:creationId xmlns:p14="http://schemas.microsoft.com/office/powerpoint/2010/main" val="143299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063C5E11-66CA-4A7D-B198-E58E31562ECF}" type="datetimeFigureOut">
              <a:rPr lang="en-US" smtClean="0"/>
              <a:t>10/31/2025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EDE7C435-EDF4-4428-9926-FE175F0693BD}" type="slidenum">
              <a:rPr lang="en-US" smtClean="0"/>
              <a:t>‹#›</a:t>
            </a:fld>
            <a:endParaRPr lang="en-US"/>
          </a:p>
        </p:txBody>
      </p:sp>
    </p:spTree>
    <p:extLst>
      <p:ext uri="{BB962C8B-B14F-4D97-AF65-F5344CB8AC3E}">
        <p14:creationId xmlns:p14="http://schemas.microsoft.com/office/powerpoint/2010/main" val="292720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1</a:t>
            </a:fld>
            <a:endParaRPr lang="en-US"/>
          </a:p>
        </p:txBody>
      </p:sp>
    </p:spTree>
    <p:extLst>
      <p:ext uri="{BB962C8B-B14F-4D97-AF65-F5344CB8AC3E}">
        <p14:creationId xmlns:p14="http://schemas.microsoft.com/office/powerpoint/2010/main" val="276288862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14</a:t>
            </a:fld>
            <a:endParaRPr lang="en-US"/>
          </a:p>
        </p:txBody>
      </p:sp>
    </p:spTree>
    <p:extLst>
      <p:ext uri="{BB962C8B-B14F-4D97-AF65-F5344CB8AC3E}">
        <p14:creationId xmlns:p14="http://schemas.microsoft.com/office/powerpoint/2010/main" val="639706084"/>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15</a:t>
            </a:fld>
            <a:endParaRPr lang="en-US"/>
          </a:p>
        </p:txBody>
      </p:sp>
    </p:spTree>
    <p:extLst>
      <p:ext uri="{BB962C8B-B14F-4D97-AF65-F5344CB8AC3E}">
        <p14:creationId xmlns:p14="http://schemas.microsoft.com/office/powerpoint/2010/main" val="3859843674"/>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16</a:t>
            </a:fld>
            <a:endParaRPr lang="en-US"/>
          </a:p>
        </p:txBody>
      </p:sp>
    </p:spTree>
    <p:extLst>
      <p:ext uri="{BB962C8B-B14F-4D97-AF65-F5344CB8AC3E}">
        <p14:creationId xmlns:p14="http://schemas.microsoft.com/office/powerpoint/2010/main" val="84309584"/>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19</a:t>
            </a:fld>
            <a:endParaRPr lang="en-US"/>
          </a:p>
        </p:txBody>
      </p:sp>
    </p:spTree>
    <p:extLst>
      <p:ext uri="{BB962C8B-B14F-4D97-AF65-F5344CB8AC3E}">
        <p14:creationId xmlns:p14="http://schemas.microsoft.com/office/powerpoint/2010/main" val="166546505"/>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20</a:t>
            </a:fld>
            <a:endParaRPr lang="en-US"/>
          </a:p>
        </p:txBody>
      </p:sp>
    </p:spTree>
    <p:extLst>
      <p:ext uri="{BB962C8B-B14F-4D97-AF65-F5344CB8AC3E}">
        <p14:creationId xmlns:p14="http://schemas.microsoft.com/office/powerpoint/2010/main" val="179890268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21</a:t>
            </a:fld>
            <a:endParaRPr lang="en-US"/>
          </a:p>
        </p:txBody>
      </p:sp>
    </p:spTree>
    <p:extLst>
      <p:ext uri="{BB962C8B-B14F-4D97-AF65-F5344CB8AC3E}">
        <p14:creationId xmlns:p14="http://schemas.microsoft.com/office/powerpoint/2010/main" val="2073371664"/>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25</a:t>
            </a:fld>
            <a:endParaRPr lang="en-US"/>
          </a:p>
        </p:txBody>
      </p:sp>
    </p:spTree>
    <p:extLst>
      <p:ext uri="{BB962C8B-B14F-4D97-AF65-F5344CB8AC3E}">
        <p14:creationId xmlns:p14="http://schemas.microsoft.com/office/powerpoint/2010/main" val="1621931231"/>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26</a:t>
            </a:fld>
            <a:endParaRPr lang="en-US"/>
          </a:p>
        </p:txBody>
      </p:sp>
    </p:spTree>
    <p:extLst>
      <p:ext uri="{BB962C8B-B14F-4D97-AF65-F5344CB8AC3E}">
        <p14:creationId xmlns:p14="http://schemas.microsoft.com/office/powerpoint/2010/main" val="373124643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27</a:t>
            </a:fld>
            <a:endParaRPr lang="en-US"/>
          </a:p>
        </p:txBody>
      </p:sp>
    </p:spTree>
    <p:extLst>
      <p:ext uri="{BB962C8B-B14F-4D97-AF65-F5344CB8AC3E}">
        <p14:creationId xmlns:p14="http://schemas.microsoft.com/office/powerpoint/2010/main" val="1711002391"/>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28</a:t>
            </a:fld>
            <a:endParaRPr lang="en-US"/>
          </a:p>
        </p:txBody>
      </p:sp>
    </p:spTree>
    <p:extLst>
      <p:ext uri="{BB962C8B-B14F-4D97-AF65-F5344CB8AC3E}">
        <p14:creationId xmlns:p14="http://schemas.microsoft.com/office/powerpoint/2010/main" val="269276370"/>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2</a:t>
            </a:fld>
            <a:endParaRPr lang="en-US"/>
          </a:p>
        </p:txBody>
      </p:sp>
    </p:spTree>
    <p:extLst>
      <p:ext uri="{BB962C8B-B14F-4D97-AF65-F5344CB8AC3E}">
        <p14:creationId xmlns:p14="http://schemas.microsoft.com/office/powerpoint/2010/main" val="437837960"/>
      </p:ext>
    </p:extLst>
  </p:cSld>
  <p:clrMapOvr>
    <a:masterClrMapping/>
  </p:clrMapOvr>
</p:notes>
</file>

<file path=ppt/notesSlides/notesSlide2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7D834-291A-D22A-1C89-B907FC80E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21580-E6DE-1AD5-A8E4-36B14AD2BD1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3CB731C-528F-7B31-D879-3F1ED6BEC0E0}"/>
              </a:ext>
            </a:extLst>
          </p:cNvPr>
          <p:cNvSpPr>
            <a:spLocks noGrp="1"/>
          </p:cNvSpPr>
          <p:nvPr>
            <p:ph type="sldNum" sz="quarter" idx="5"/>
          </p:nvPr>
        </p:nvSpPr>
        <p:spPr/>
        <p:txBody>
          <a:bodyPr/>
          <a:lstStyle/>
          <a:p>
            <a:fld id="{EDE7C435-EDF4-4428-9926-FE175F0693BD}" type="slidenum">
              <a:rPr lang="en-US" smtClean="0"/>
              <a:t>29</a:t>
            </a:fld>
            <a:endParaRPr lang="en-US"/>
          </a:p>
        </p:txBody>
      </p:sp>
    </p:spTree>
    <p:extLst>
      <p:ext uri="{BB962C8B-B14F-4D97-AF65-F5344CB8AC3E}">
        <p14:creationId xmlns:p14="http://schemas.microsoft.com/office/powerpoint/2010/main" val="850033563"/>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30</a:t>
            </a:fld>
            <a:endParaRPr lang="en-US"/>
          </a:p>
        </p:txBody>
      </p:sp>
    </p:spTree>
    <p:extLst>
      <p:ext uri="{BB962C8B-B14F-4D97-AF65-F5344CB8AC3E}">
        <p14:creationId xmlns:p14="http://schemas.microsoft.com/office/powerpoint/2010/main" val="2866888886"/>
      </p:ext>
    </p:extLst>
  </p:cSld>
  <p:clrMapOvr>
    <a:masterClrMapping/>
  </p:clrMapOvr>
</p:notes>
</file>

<file path=ppt/notesSlides/notesSlide2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94FA-71F9-7FCF-2480-3A2A18754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06164-E14B-2C92-9838-5EB7248A42E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A7300C1-C618-26FA-B9F3-99D720B67BE5}"/>
              </a:ext>
            </a:extLst>
          </p:cNvPr>
          <p:cNvSpPr>
            <a:spLocks noGrp="1"/>
          </p:cNvSpPr>
          <p:nvPr>
            <p:ph type="sldNum" sz="quarter" idx="5"/>
          </p:nvPr>
        </p:nvSpPr>
        <p:spPr/>
        <p:txBody>
          <a:bodyPr/>
          <a:lstStyle/>
          <a:p>
            <a:fld id="{EDE7C435-EDF4-4428-9926-FE175F0693BD}" type="slidenum">
              <a:rPr lang="en-US" smtClean="0"/>
              <a:t>32</a:t>
            </a:fld>
            <a:endParaRPr lang="en-US"/>
          </a:p>
        </p:txBody>
      </p:sp>
    </p:spTree>
    <p:extLst>
      <p:ext uri="{BB962C8B-B14F-4D97-AF65-F5344CB8AC3E}">
        <p14:creationId xmlns:p14="http://schemas.microsoft.com/office/powerpoint/2010/main" val="3388589127"/>
      </p:ext>
    </p:extLst>
  </p:cSld>
  <p:clrMapOvr>
    <a:masterClrMapping/>
  </p:clrMapOvr>
</p:notes>
</file>

<file path=ppt/notesSlides/notesSlide2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F77E3-D309-9D42-0BA9-FA7449A9F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41815-75D0-35A9-8F5D-EF79A5FB4E7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B573115-A497-9CBD-904F-76A1F989C294}"/>
              </a:ext>
            </a:extLst>
          </p:cNvPr>
          <p:cNvSpPr>
            <a:spLocks noGrp="1"/>
          </p:cNvSpPr>
          <p:nvPr>
            <p:ph type="sldNum" sz="quarter" idx="5"/>
          </p:nvPr>
        </p:nvSpPr>
        <p:spPr/>
        <p:txBody>
          <a:bodyPr/>
          <a:lstStyle/>
          <a:p>
            <a:fld id="{EDE7C435-EDF4-4428-9926-FE175F0693BD}" type="slidenum">
              <a:rPr lang="en-US" smtClean="0"/>
              <a:t>33</a:t>
            </a:fld>
            <a:endParaRPr lang="en-US"/>
          </a:p>
        </p:txBody>
      </p:sp>
    </p:spTree>
    <p:extLst>
      <p:ext uri="{BB962C8B-B14F-4D97-AF65-F5344CB8AC3E}">
        <p14:creationId xmlns:p14="http://schemas.microsoft.com/office/powerpoint/2010/main" val="2474867039"/>
      </p:ext>
    </p:extLst>
  </p:cSld>
  <p:clrMapOvr>
    <a:masterClrMapping/>
  </p:clrMapOvr>
</p:notes>
</file>

<file path=ppt/notesSlides/notesSlide2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E80A-74EA-8A97-E9C1-FCB529B3B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EEFD2-D70D-55C9-E88E-9775FD4FEDBE}"/>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3D8FD26-1525-8D86-2088-44BC60E6A7E5}"/>
              </a:ext>
            </a:extLst>
          </p:cNvPr>
          <p:cNvSpPr>
            <a:spLocks noGrp="1"/>
          </p:cNvSpPr>
          <p:nvPr>
            <p:ph type="sldNum" sz="quarter" idx="5"/>
          </p:nvPr>
        </p:nvSpPr>
        <p:spPr/>
        <p:txBody>
          <a:bodyPr/>
          <a:lstStyle/>
          <a:p>
            <a:fld id="{EDE7C435-EDF4-4428-9926-FE175F0693BD}" type="slidenum">
              <a:rPr lang="en-US" smtClean="0"/>
              <a:t>34</a:t>
            </a:fld>
            <a:endParaRPr lang="en-US"/>
          </a:p>
        </p:txBody>
      </p:sp>
    </p:spTree>
    <p:extLst>
      <p:ext uri="{BB962C8B-B14F-4D97-AF65-F5344CB8AC3E}">
        <p14:creationId xmlns:p14="http://schemas.microsoft.com/office/powerpoint/2010/main" val="2485081622"/>
      </p:ext>
    </p:extLst>
  </p:cSld>
  <p:clrMapOvr>
    <a:masterClrMapping/>
  </p:clrMapOvr>
</p:notes>
</file>

<file path=ppt/notesSlides/notesSlide2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E8B0E-C387-700D-3E4F-89D6B5044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E7DA1-06C2-9851-2320-68B8FF007B31}"/>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38D1B64-AB10-FE47-0740-286C40A8B510}"/>
              </a:ext>
            </a:extLst>
          </p:cNvPr>
          <p:cNvSpPr>
            <a:spLocks noGrp="1"/>
          </p:cNvSpPr>
          <p:nvPr>
            <p:ph type="sldNum" sz="quarter" idx="5"/>
          </p:nvPr>
        </p:nvSpPr>
        <p:spPr/>
        <p:txBody>
          <a:bodyPr/>
          <a:lstStyle/>
          <a:p>
            <a:fld id="{EDE7C435-EDF4-4428-9926-FE175F0693BD}" type="slidenum">
              <a:rPr lang="en-US" smtClean="0"/>
              <a:t>35</a:t>
            </a:fld>
            <a:endParaRPr lang="en-US"/>
          </a:p>
        </p:txBody>
      </p:sp>
    </p:spTree>
    <p:extLst>
      <p:ext uri="{BB962C8B-B14F-4D97-AF65-F5344CB8AC3E}">
        <p14:creationId xmlns:p14="http://schemas.microsoft.com/office/powerpoint/2010/main" val="3805257026"/>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36</a:t>
            </a:fld>
            <a:endParaRPr lang="en-US"/>
          </a:p>
        </p:txBody>
      </p:sp>
    </p:spTree>
    <p:extLst>
      <p:ext uri="{BB962C8B-B14F-4D97-AF65-F5344CB8AC3E}">
        <p14:creationId xmlns:p14="http://schemas.microsoft.com/office/powerpoint/2010/main" val="3060667483"/>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38</a:t>
            </a:fld>
            <a:endParaRPr lang="en-US"/>
          </a:p>
        </p:txBody>
      </p:sp>
    </p:spTree>
    <p:extLst>
      <p:ext uri="{BB962C8B-B14F-4D97-AF65-F5344CB8AC3E}">
        <p14:creationId xmlns:p14="http://schemas.microsoft.com/office/powerpoint/2010/main" val="39892097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39</a:t>
            </a:fld>
            <a:endParaRPr lang="en-US"/>
          </a:p>
        </p:txBody>
      </p:sp>
    </p:spTree>
    <p:extLst>
      <p:ext uri="{BB962C8B-B14F-4D97-AF65-F5344CB8AC3E}">
        <p14:creationId xmlns:p14="http://schemas.microsoft.com/office/powerpoint/2010/main" val="2233303161"/>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3</a:t>
            </a:fld>
            <a:endParaRPr lang="en-US"/>
          </a:p>
        </p:txBody>
      </p:sp>
    </p:spTree>
    <p:extLst>
      <p:ext uri="{BB962C8B-B14F-4D97-AF65-F5344CB8AC3E}">
        <p14:creationId xmlns:p14="http://schemas.microsoft.com/office/powerpoint/2010/main" val="1004559061"/>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EA3EF-1262-75ED-7172-F10BEECC1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8C2E8-0801-ADF6-024D-4711B29700E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CE13CF3-FFDF-BEFE-9FE3-603CD0D5709A}"/>
              </a:ext>
            </a:extLst>
          </p:cNvPr>
          <p:cNvSpPr>
            <a:spLocks noGrp="1"/>
          </p:cNvSpPr>
          <p:nvPr>
            <p:ph type="sldNum" sz="quarter" idx="5"/>
          </p:nvPr>
        </p:nvSpPr>
        <p:spPr/>
        <p:txBody>
          <a:bodyPr/>
          <a:lstStyle/>
          <a:p>
            <a:fld id="{EDE7C435-EDF4-4428-9926-FE175F0693BD}" type="slidenum">
              <a:rPr lang="en-US" smtClean="0"/>
              <a:t>6</a:t>
            </a:fld>
            <a:endParaRPr lang="en-US"/>
          </a:p>
        </p:txBody>
      </p:sp>
    </p:spTree>
    <p:extLst>
      <p:ext uri="{BB962C8B-B14F-4D97-AF65-F5344CB8AC3E}">
        <p14:creationId xmlns:p14="http://schemas.microsoft.com/office/powerpoint/2010/main" val="1531629983"/>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7</a:t>
            </a:fld>
            <a:endParaRPr lang="en-US"/>
          </a:p>
        </p:txBody>
      </p:sp>
    </p:spTree>
    <p:extLst>
      <p:ext uri="{BB962C8B-B14F-4D97-AF65-F5344CB8AC3E}">
        <p14:creationId xmlns:p14="http://schemas.microsoft.com/office/powerpoint/2010/main" val="3733461618"/>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5371B-C9F3-62A7-373F-3F129A87F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69DD4-24E5-217A-68D3-36A7D66327F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2042044-4865-B0A2-8477-E8F049479A07}"/>
              </a:ext>
            </a:extLst>
          </p:cNvPr>
          <p:cNvSpPr>
            <a:spLocks noGrp="1"/>
          </p:cNvSpPr>
          <p:nvPr>
            <p:ph type="sldNum" sz="quarter" idx="5"/>
          </p:nvPr>
        </p:nvSpPr>
        <p:spPr/>
        <p:txBody>
          <a:bodyPr/>
          <a:lstStyle/>
          <a:p>
            <a:fld id="{EDE7C435-EDF4-4428-9926-FE175F0693BD}" type="slidenum">
              <a:rPr lang="en-US" smtClean="0"/>
              <a:t>8</a:t>
            </a:fld>
            <a:endParaRPr lang="en-US"/>
          </a:p>
        </p:txBody>
      </p:sp>
    </p:spTree>
    <p:extLst>
      <p:ext uri="{BB962C8B-B14F-4D97-AF65-F5344CB8AC3E}">
        <p14:creationId xmlns:p14="http://schemas.microsoft.com/office/powerpoint/2010/main" val="2447776024"/>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F77E1-33FF-CE74-2438-E213D604A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6F38-1F92-81C9-C68D-C0D00BF2DF3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E4002358-5D89-5321-E7BA-19CF9D89D3B2}"/>
              </a:ext>
            </a:extLst>
          </p:cNvPr>
          <p:cNvSpPr>
            <a:spLocks noGrp="1"/>
          </p:cNvSpPr>
          <p:nvPr>
            <p:ph type="sldNum" sz="quarter" idx="5"/>
          </p:nvPr>
        </p:nvSpPr>
        <p:spPr/>
        <p:txBody>
          <a:bodyPr/>
          <a:lstStyle/>
          <a:p>
            <a:fld id="{EDE7C435-EDF4-4428-9926-FE175F0693BD}" type="slidenum">
              <a:rPr lang="en-US" smtClean="0"/>
              <a:t>11</a:t>
            </a:fld>
            <a:endParaRPr lang="en-US"/>
          </a:p>
        </p:txBody>
      </p:sp>
    </p:spTree>
    <p:extLst>
      <p:ext uri="{BB962C8B-B14F-4D97-AF65-F5344CB8AC3E}">
        <p14:creationId xmlns:p14="http://schemas.microsoft.com/office/powerpoint/2010/main" val="1876405656"/>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12</a:t>
            </a:fld>
            <a:endParaRPr lang="en-US"/>
          </a:p>
        </p:txBody>
      </p:sp>
    </p:spTree>
    <p:extLst>
      <p:ext uri="{BB962C8B-B14F-4D97-AF65-F5344CB8AC3E}">
        <p14:creationId xmlns:p14="http://schemas.microsoft.com/office/powerpoint/2010/main" val="2948101236"/>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E7C435-EDF4-4428-9926-FE175F0693BD}" type="slidenum">
              <a:rPr lang="en-US" smtClean="0"/>
              <a:t>13</a:t>
            </a:fld>
            <a:endParaRPr lang="en-US"/>
          </a:p>
        </p:txBody>
      </p:sp>
    </p:spTree>
    <p:extLst>
      <p:ext uri="{BB962C8B-B14F-4D97-AF65-F5344CB8AC3E}">
        <p14:creationId xmlns:p14="http://schemas.microsoft.com/office/powerpoint/2010/main" val="203766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rcRect/>
          <a:stretch>
            <a:fillRect/>
          </a:stretch>
        </p:blipFill>
        <p:spPr>
          <a:xfrm>
            <a:off x="5486400" y="1418232"/>
            <a:ext cx="3657600" cy="1680359"/>
          </a:xfrm>
          <a:prstGeom prst="rect">
            <a:avLst/>
          </a:prstGeom>
        </p:spPr>
      </p:pic>
    </p:spTree>
    <p:extLst>
      <p:ext uri="{BB962C8B-B14F-4D97-AF65-F5344CB8AC3E}">
        <p14:creationId xmlns:p14="http://schemas.microsoft.com/office/powerpoint/2010/main" val="1841500570"/>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bg>
      <p:bgPr>
        <a:solidFill>
          <a:srgbClr val="E7EAEC"/>
        </a:solidFill>
        <a:effectLst/>
      </p:bgPr>
    </p:bg>
    <p:spTree>
      <p:nvGrpSpPr>
        <p:cNvPr id="1" name=""/>
        <p:cNvGrpSpPr/>
        <p:nvPr/>
      </p:nvGrpSpPr>
      <p:grpSpPr>
        <a:xfrm>
          <a:off x="0" y="0"/>
          <a:ext cx="0" cy="0"/>
          <a:chOff x="0" y="0"/>
          <a:chExt cx="0" cy="0"/>
        </a:xfrm>
      </p:grpSpPr>
      <p:sp>
        <p:nvSpPr>
          <p:cNvPr id="5" name="Rectangle 4"/>
          <p:cNvSpPr/>
          <p:nvPr userDrawn="1"/>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rcRect/>
          <a:stretch>
            <a:fillRect/>
          </a:stretch>
        </p:blipFill>
        <p:spPr>
          <a:xfrm>
            <a:off x="6518002" y="6062472"/>
            <a:ext cx="2295149" cy="219456"/>
          </a:xfrm>
          <a:prstGeom prst="rect">
            <a:avLst/>
          </a:prstGeom>
        </p:spPr>
      </p:pic>
    </p:spTree>
    <p:extLst>
      <p:ext uri="{BB962C8B-B14F-4D97-AF65-F5344CB8AC3E}">
        <p14:creationId xmlns:p14="http://schemas.microsoft.com/office/powerpoint/2010/main" val="171719406"/>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0" y="5486400"/>
            <a:ext cx="9144000" cy="1371600"/>
          </a:xfrm>
          <a:prstGeom prst="rect">
            <a:avLst/>
          </a:prstGeom>
          <a:solidFill>
            <a:srgbClr val="E9E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rcRect/>
          <a:stretch>
            <a:fillRect/>
          </a:stretch>
        </p:blipFill>
        <p:spPr>
          <a:xfrm>
            <a:off x="6526548" y="6062472"/>
            <a:ext cx="2295149" cy="219456"/>
          </a:xfrm>
          <a:prstGeom prst="rect">
            <a:avLst/>
          </a:prstGeom>
        </p:spPr>
      </p:pic>
    </p:spTree>
    <p:extLst>
      <p:ext uri="{BB962C8B-B14F-4D97-AF65-F5344CB8AC3E}">
        <p14:creationId xmlns:p14="http://schemas.microsoft.com/office/powerpoint/2010/main" val="746629414"/>
      </p:ext>
    </p:extLst>
  </p:cSld>
  <p:clrMapOvr>
    <a:masterClrMapping/>
  </p:clrMapOvr>
</p:sldLayout>
</file>

<file path=ppt/slideLayouts/slideLayout12.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p:cNvSpPr/>
          <p:nvPr userDrawn="1"/>
        </p:nvSpPr>
        <p:spPr>
          <a:xfrm>
            <a:off x="0" y="5486400"/>
            <a:ext cx="9144000" cy="13716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a:srcRect/>
          <a:stretch>
            <a:fillRect/>
          </a:stretch>
        </p:blipFill>
        <p:spPr>
          <a:xfrm>
            <a:off x="6526548" y="6062472"/>
            <a:ext cx="2295149" cy="219456"/>
          </a:xfrm>
          <a:prstGeom prst="rect">
            <a:avLst/>
          </a:prstGeom>
        </p:spPr>
      </p:pic>
    </p:spTree>
    <p:extLst>
      <p:ext uri="{BB962C8B-B14F-4D97-AF65-F5344CB8AC3E}">
        <p14:creationId xmlns:p14="http://schemas.microsoft.com/office/powerpoint/2010/main" val="420280132"/>
      </p:ext>
    </p:extLst>
  </p:cSld>
  <p:clrMapOvr>
    <a:masterClrMapping/>
  </p:clrMapOvr>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bg>
      <p:bgPr>
        <a:solidFill>
          <a:srgbClr val="E9ED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Whitney Book"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Whitney Light"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Whitney Book"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Whitney Light"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rcRect/>
          <a:stretch>
            <a:fillRect/>
          </a:stretch>
        </p:blipFill>
        <p:spPr>
          <a:xfrm>
            <a:off x="6534526" y="6062472"/>
            <a:ext cx="2295149" cy="219456"/>
          </a:xfrm>
          <a:prstGeom prst="rect">
            <a:avLst/>
          </a:prstGeom>
        </p:spPr>
      </p:pic>
    </p:spTree>
    <p:extLst>
      <p:ext uri="{BB962C8B-B14F-4D97-AF65-F5344CB8AC3E}">
        <p14:creationId xmlns:p14="http://schemas.microsoft.com/office/powerpoint/2010/main" val="1808259768"/>
      </p:ext>
    </p:extLst>
  </p:cSld>
  <p:clrMapOvr>
    <a:masterClrMapping/>
  </p:clrMapOvr>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Whitney Book"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Whitney Light"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Whitney Book"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Whitney Light"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5486400"/>
            <a:ext cx="9144000" cy="1371600"/>
          </a:xfrm>
          <a:prstGeom prst="rect">
            <a:avLst/>
          </a:prstGeom>
          <a:solidFill>
            <a:srgbClr val="E9E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rcRect/>
          <a:stretch>
            <a:fillRect/>
          </a:stretch>
        </p:blipFill>
        <p:spPr>
          <a:xfrm>
            <a:off x="6534526" y="6062472"/>
            <a:ext cx="2295149" cy="219456"/>
          </a:xfrm>
          <a:prstGeom prst="rect">
            <a:avLst/>
          </a:prstGeom>
        </p:spPr>
      </p:pic>
    </p:spTree>
    <p:extLst>
      <p:ext uri="{BB962C8B-B14F-4D97-AF65-F5344CB8AC3E}">
        <p14:creationId xmlns:p14="http://schemas.microsoft.com/office/powerpoint/2010/main" val="32198141"/>
      </p:ext>
    </p:extLst>
  </p:cSld>
  <p:clrMapOvr>
    <a:masterClrMapping/>
  </p:clrMapOvr>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Whitney Book"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Whitney Light"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Whitney Book"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Whitney Light"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5486400"/>
            <a:ext cx="9144000" cy="13716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srcRect/>
          <a:stretch>
            <a:fillRect/>
          </a:stretch>
        </p:blipFill>
        <p:spPr>
          <a:xfrm>
            <a:off x="6534526" y="6062472"/>
            <a:ext cx="2295149" cy="219456"/>
          </a:xfrm>
          <a:prstGeom prst="rect">
            <a:avLst/>
          </a:prstGeom>
        </p:spPr>
      </p:pic>
    </p:spTree>
    <p:extLst>
      <p:ext uri="{BB962C8B-B14F-4D97-AF65-F5344CB8AC3E}">
        <p14:creationId xmlns:p14="http://schemas.microsoft.com/office/powerpoint/2010/main" val="2967571218"/>
      </p:ext>
    </p:extLst>
  </p:cSld>
  <p:clrMapOvr>
    <a:masterClrMapping/>
  </p:clrMapOvr>
</p:sldLayout>
</file>

<file path=ppt/slideLayouts/slideLayout16.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2_Blank">
    <p:bg>
      <p:bgPr>
        <a:blipFill>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rcRect/>
          <a:stretch>
            <a:fillRect/>
          </a:stretch>
        </p:blipFill>
        <p:spPr>
          <a:xfrm>
            <a:off x="5486400" y="1309642"/>
            <a:ext cx="3657600" cy="1828800"/>
          </a:xfrm>
          <a:prstGeom prst="rect">
            <a:avLst/>
          </a:prstGeom>
        </p:spPr>
      </p:pic>
    </p:spTree>
    <p:extLst>
      <p:ext uri="{BB962C8B-B14F-4D97-AF65-F5344CB8AC3E}">
        <p14:creationId xmlns:p14="http://schemas.microsoft.com/office/powerpoint/2010/main" val="1635887000"/>
      </p:ext>
    </p:extLst>
  </p:cSld>
  <p:clrMapOvr>
    <a:masterClrMapping/>
  </p:clrMapOvr>
</p:sldLayout>
</file>

<file path=ppt/slideLayouts/slideLayout1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3_Blank">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srcRect/>
          <a:stretch>
            <a:fillRect/>
          </a:stretch>
        </p:blipFill>
        <p:spPr>
          <a:xfrm>
            <a:off x="5486400" y="1309642"/>
            <a:ext cx="3657600" cy="1828800"/>
          </a:xfrm>
          <a:prstGeom prst="rect">
            <a:avLst/>
          </a:prstGeom>
        </p:spPr>
      </p:pic>
    </p:spTree>
    <p:extLst>
      <p:ext uri="{BB962C8B-B14F-4D97-AF65-F5344CB8AC3E}">
        <p14:creationId xmlns:p14="http://schemas.microsoft.com/office/powerpoint/2010/main" val="1636327932"/>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084890"/>
            <a:ext cx="7886700" cy="1486969"/>
          </a:xfrm>
        </p:spPr>
        <p:txBody>
          <a:bodyPr anchor="b">
            <a:normAutofit/>
          </a:bodyPr>
          <a:lstStyle>
            <a:lvl1pPr algn="r">
              <a:defRPr sz="5400">
                <a:solidFill>
                  <a:srgbClr val="2A367E"/>
                </a:solidFill>
                <a:latin typeface="Sabon LT Std" panose="02020602060506020403" pitchFamily="18" charset="0"/>
              </a:defRPr>
            </a:lvl1pPr>
          </a:lstStyle>
          <a:p>
            <a:r>
              <a:rPr lang="en-US"/>
              <a:t>Click to edit Master title style</a:t>
            </a:r>
          </a:p>
        </p:txBody>
      </p:sp>
      <p:sp>
        <p:nvSpPr>
          <p:cNvPr id="3" name="Text Placeholder 2"/>
          <p:cNvSpPr>
            <a:spLocks noGrp="1"/>
          </p:cNvSpPr>
          <p:nvPr>
            <p:ph type="body" idx="1"/>
          </p:nvPr>
        </p:nvSpPr>
        <p:spPr>
          <a:xfrm>
            <a:off x="623888" y="5571858"/>
            <a:ext cx="7886700" cy="517793"/>
          </a:xfrm>
        </p:spPr>
        <p:txBody>
          <a:bodyPr>
            <a:normAutofit/>
          </a:bodyPr>
          <a:lstStyle>
            <a:lvl1pPr marL="0" indent="0" algn="r">
              <a:buNone/>
              <a:defRPr sz="3200">
                <a:solidFill>
                  <a:schemeClr val="tx1"/>
                </a:solidFill>
                <a:latin typeface="Whitney Book"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userDrawn="1"/>
        </p:nvPicPr>
        <p:blipFill>
          <a:blip r:embed="rId3"/>
          <a:srcRect/>
          <a:stretch>
            <a:fillRect/>
          </a:stretch>
        </p:blipFill>
        <p:spPr>
          <a:xfrm>
            <a:off x="5486400" y="1325088"/>
            <a:ext cx="3657600" cy="1828800"/>
          </a:xfrm>
          <a:prstGeom prst="rect">
            <a:avLst/>
          </a:prstGeom>
        </p:spPr>
      </p:pic>
    </p:spTree>
    <p:extLst>
      <p:ext uri="{BB962C8B-B14F-4D97-AF65-F5344CB8AC3E}">
        <p14:creationId xmlns:p14="http://schemas.microsoft.com/office/powerpoint/2010/main" val="3785322522"/>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5_Blank">
    <p:bg>
      <p:bgPr>
        <a:blipFill>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rcRect/>
          <a:stretch>
            <a:fillRect/>
          </a:stretch>
        </p:blipFill>
        <p:spPr>
          <a:xfrm>
            <a:off x="5486400" y="1309642"/>
            <a:ext cx="3657600" cy="1828800"/>
          </a:xfrm>
          <a:prstGeom prst="rect">
            <a:avLst/>
          </a:prstGeom>
        </p:spPr>
      </p:pic>
      <p:sp>
        <p:nvSpPr>
          <p:cNvPr id="3" name="Title 1"/>
          <p:cNvSpPr>
            <a:spLocks noGrp="1"/>
          </p:cNvSpPr>
          <p:nvPr>
            <p:ph type="title"/>
          </p:nvPr>
        </p:nvSpPr>
        <p:spPr>
          <a:xfrm>
            <a:off x="623888" y="4084890"/>
            <a:ext cx="7886700" cy="1486969"/>
          </a:xfrm>
        </p:spPr>
        <p:txBody>
          <a:bodyPr anchor="b">
            <a:normAutofit/>
          </a:bodyPr>
          <a:lstStyle>
            <a:lvl1pPr algn="r">
              <a:defRPr sz="5400">
                <a:solidFill>
                  <a:srgbClr val="2A367E"/>
                </a:solidFill>
                <a:latin typeface="Sabon LT Std" panose="02020602060506020403" pitchFamily="18" charset="0"/>
              </a:defRPr>
            </a:lvl1pPr>
          </a:lstStyle>
          <a:p>
            <a:r>
              <a:rPr lang="en-US"/>
              <a:t>Click to edit Master title style</a:t>
            </a:r>
          </a:p>
        </p:txBody>
      </p:sp>
      <p:sp>
        <p:nvSpPr>
          <p:cNvPr id="4" name="Text Placeholder 2"/>
          <p:cNvSpPr>
            <a:spLocks noGrp="1"/>
          </p:cNvSpPr>
          <p:nvPr>
            <p:ph type="body" idx="1"/>
          </p:nvPr>
        </p:nvSpPr>
        <p:spPr>
          <a:xfrm>
            <a:off x="623888" y="5571858"/>
            <a:ext cx="7886700" cy="517793"/>
          </a:xfrm>
        </p:spPr>
        <p:txBody>
          <a:bodyPr>
            <a:normAutofit/>
          </a:bodyPr>
          <a:lstStyle>
            <a:lvl1pPr marL="0" indent="0" algn="r">
              <a:buNone/>
              <a:defRPr sz="3200">
                <a:solidFill>
                  <a:schemeClr val="tx1"/>
                </a:solidFill>
                <a:latin typeface="Whitney Book"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97014530"/>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bg>
      <p:bgPr>
        <a:solidFill>
          <a:srgbClr val="E7EAEC"/>
        </a:solidFill>
        <a:effectLst/>
      </p:bgPr>
    </p:bg>
    <p:spTree>
      <p:nvGrpSpPr>
        <p:cNvPr id="1" name=""/>
        <p:cNvGrpSpPr/>
        <p:nvPr/>
      </p:nvGrpSpPr>
      <p:grpSpPr>
        <a:xfrm>
          <a:off x="0" y="0"/>
          <a:ext cx="0" cy="0"/>
          <a:chOff x="0" y="0"/>
          <a:chExt cx="0" cy="0"/>
        </a:xfrm>
      </p:grpSpPr>
      <p:sp>
        <p:nvSpPr>
          <p:cNvPr id="8" name="Rectangle 7"/>
          <p:cNvSpPr/>
          <p:nvPr userDrawn="1"/>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srcRect/>
          <a:stretch>
            <a:fillRect/>
          </a:stretch>
        </p:blipFill>
        <p:spPr>
          <a:xfrm>
            <a:off x="6534526" y="6062472"/>
            <a:ext cx="2295149" cy="219456"/>
          </a:xfrm>
          <a:prstGeom prst="rect">
            <a:avLst/>
          </a:prstGeom>
        </p:spPr>
      </p:pic>
    </p:spTree>
    <p:extLst>
      <p:ext uri="{BB962C8B-B14F-4D97-AF65-F5344CB8AC3E}">
        <p14:creationId xmlns:p14="http://schemas.microsoft.com/office/powerpoint/2010/main" val="1559837336"/>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p:nvPr userDrawn="1"/>
        </p:nvSpPr>
        <p:spPr>
          <a:xfrm>
            <a:off x="0" y="5486400"/>
            <a:ext cx="9144000" cy="1371600"/>
          </a:xfrm>
          <a:prstGeom prst="rect">
            <a:avLst/>
          </a:prstGeom>
          <a:solidFill>
            <a:srgbClr val="E9E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srcRect/>
          <a:stretch>
            <a:fillRect/>
          </a:stretch>
        </p:blipFill>
        <p:spPr>
          <a:xfrm>
            <a:off x="6534526" y="6062472"/>
            <a:ext cx="2295149" cy="219456"/>
          </a:xfrm>
          <a:prstGeom prst="rect">
            <a:avLst/>
          </a:prstGeom>
        </p:spPr>
      </p:pic>
    </p:spTree>
    <p:extLst>
      <p:ext uri="{BB962C8B-B14F-4D97-AF65-F5344CB8AC3E}">
        <p14:creationId xmlns:p14="http://schemas.microsoft.com/office/powerpoint/2010/main" val="4130288966"/>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userDrawn="1"/>
        </p:nvSpPr>
        <p:spPr>
          <a:xfrm>
            <a:off x="0" y="5486400"/>
            <a:ext cx="9144000" cy="13716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a:srcRect/>
          <a:stretch>
            <a:fillRect/>
          </a:stretch>
        </p:blipFill>
        <p:spPr>
          <a:xfrm>
            <a:off x="6534526" y="6048068"/>
            <a:ext cx="2295149" cy="219456"/>
          </a:xfrm>
          <a:prstGeom prst="rect">
            <a:avLst/>
          </a:prstGeom>
        </p:spPr>
      </p:pic>
    </p:spTree>
    <p:extLst>
      <p:ext uri="{BB962C8B-B14F-4D97-AF65-F5344CB8AC3E}">
        <p14:creationId xmlns:p14="http://schemas.microsoft.com/office/powerpoint/2010/main" val="3893286218"/>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bg>
      <p:bgPr>
        <a:solidFill>
          <a:srgbClr val="E7EAEC"/>
        </a:solidFill>
        <a:effectLst/>
      </p:bgPr>
    </p:bg>
    <p:spTree>
      <p:nvGrpSpPr>
        <p:cNvPr id="1" name=""/>
        <p:cNvGrpSpPr/>
        <p:nvPr/>
      </p:nvGrpSpPr>
      <p:grpSpPr>
        <a:xfrm>
          <a:off x="0" y="0"/>
          <a:ext cx="0" cy="0"/>
          <a:chOff x="0" y="0"/>
          <a:chExt cx="0" cy="0"/>
        </a:xfrm>
      </p:grpSpPr>
      <p:sp>
        <p:nvSpPr>
          <p:cNvPr id="7" name="Rectangle 6"/>
          <p:cNvSpPr/>
          <p:nvPr userDrawn="1"/>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srcRect/>
          <a:stretch>
            <a:fillRect/>
          </a:stretch>
        </p:blipFill>
        <p:spPr>
          <a:xfrm>
            <a:off x="6534526" y="6062472"/>
            <a:ext cx="2295149" cy="219456"/>
          </a:xfrm>
          <a:prstGeom prst="rect">
            <a:avLst/>
          </a:prstGeom>
        </p:spPr>
      </p:pic>
    </p:spTree>
    <p:extLst>
      <p:ext uri="{BB962C8B-B14F-4D97-AF65-F5344CB8AC3E}">
        <p14:creationId xmlns:p14="http://schemas.microsoft.com/office/powerpoint/2010/main" val="1532473808"/>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5486400"/>
            <a:ext cx="9144000" cy="1371600"/>
          </a:xfrm>
          <a:prstGeom prst="rect">
            <a:avLst/>
          </a:prstGeom>
          <a:solidFill>
            <a:srgbClr val="E8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srcRect/>
          <a:stretch>
            <a:fillRect/>
          </a:stretch>
        </p:blipFill>
        <p:spPr>
          <a:xfrm>
            <a:off x="6534526" y="6062472"/>
            <a:ext cx="2295149" cy="219456"/>
          </a:xfrm>
          <a:prstGeom prst="rect">
            <a:avLst/>
          </a:prstGeom>
        </p:spPr>
      </p:pic>
    </p:spTree>
    <p:extLst>
      <p:ext uri="{BB962C8B-B14F-4D97-AF65-F5344CB8AC3E}">
        <p14:creationId xmlns:p14="http://schemas.microsoft.com/office/powerpoint/2010/main" val="1158869146"/>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5486400"/>
            <a:ext cx="9144000" cy="13716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2A367E"/>
                </a:solidFill>
                <a:latin typeface="Sabon LT Std" panose="02020602060506020403"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Whitney Book" pitchFamily="50" charset="0"/>
              </a:defRPr>
            </a:lvl1pPr>
            <a:lvl2pPr>
              <a:defRPr>
                <a:latin typeface="Whitney Light" pitchFamily="50" charset="0"/>
              </a:defRPr>
            </a:lvl2pPr>
            <a:lvl3pPr>
              <a:defRPr>
                <a:latin typeface="Whitney Light" pitchFamily="50" charset="0"/>
              </a:defRPr>
            </a:lvl3pPr>
            <a:lvl4pPr>
              <a:defRPr>
                <a:latin typeface="Whitney Light" pitchFamily="50" charset="0"/>
              </a:defRPr>
            </a:lvl4pPr>
            <a:lvl5pPr>
              <a:defRPr>
                <a:latin typeface="Whitney Light"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a:srcRect/>
          <a:stretch>
            <a:fillRect/>
          </a:stretch>
        </p:blipFill>
        <p:spPr>
          <a:xfrm>
            <a:off x="6534526" y="6062472"/>
            <a:ext cx="2295149" cy="219456"/>
          </a:xfrm>
          <a:prstGeom prst="rect">
            <a:avLst/>
          </a:prstGeom>
        </p:spPr>
      </p:pic>
    </p:spTree>
    <p:extLst>
      <p:ext uri="{BB962C8B-B14F-4D97-AF65-F5344CB8AC3E}">
        <p14:creationId xmlns:p14="http://schemas.microsoft.com/office/powerpoint/2010/main" val="194791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6F18E-8E92-4871-B619-1ADBB24F803F}" type="datetimeFigureOut">
              <a:rPr lang="en-US" smtClean="0"/>
              <a:t>10/31/2025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CF8CF-9F06-4412-A7F5-A4BD209E9519}" type="slidenum">
              <a:rPr lang="en-US" smtClean="0"/>
              <a:t>‹#›</a:t>
            </a:fld>
            <a:endParaRPr lang="en-US"/>
          </a:p>
        </p:txBody>
      </p:sp>
    </p:spTree>
    <p:extLst>
      <p:ext uri="{BB962C8B-B14F-4D97-AF65-F5344CB8AC3E}">
        <p14:creationId xmlns:p14="http://schemas.microsoft.com/office/powerpoint/2010/main" val="133157118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94" r:id="rId3"/>
    <p:sldLayoutId id="2147483664" r:id="rId4"/>
    <p:sldLayoutId id="2147483684" r:id="rId5"/>
    <p:sldLayoutId id="2147483687" r:id="rId6"/>
    <p:sldLayoutId id="2147483674" r:id="rId7"/>
    <p:sldLayoutId id="2147483685" r:id="rId8"/>
    <p:sldLayoutId id="2147483690" r:id="rId9"/>
    <p:sldLayoutId id="2147483667" r:id="rId10"/>
    <p:sldLayoutId id="2147483686" r:id="rId11"/>
    <p:sldLayoutId id="2147483689" r:id="rId12"/>
    <p:sldLayoutId id="2147483665" r:id="rId13"/>
    <p:sldLayoutId id="2147483691" r:id="rId14"/>
    <p:sldLayoutId id="2147483692" r:id="rId15"/>
    <p:sldLayoutId id="2147483679"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n.gov/deed/assets/paid-leave-equivalent-plans_tcm1045-702057.pdf" TargetMode="External"/><Relationship Id="rId2" Type="http://schemas.openxmlformats.org/officeDocument/2006/relationships/hyperlink" Target="https://mn.gov/deed/assets/approved-equivalent-plans_tcm1045-695686.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&#65279;<?xml version="1.0" encoding="utf-8"?><Relationships xmlns="http://schemas.openxmlformats.org/package/2006/relationships"><Relationship Type="http://schemas.openxmlformats.org/officeDocument/2006/relationships/notesSlide" Target="../notesSlides/notesSlide28.xml" Id="rId2" /><Relationship Type="http://schemas.openxmlformats.org/officeDocument/2006/relationships/slideLayout" Target="../slideLayouts/slideLayout6.xml" Id="rId1" /><Relationship Type="http://schemas.openxmlformats.org/officeDocument/2006/relationships/image" Target="../media/image28.emf" Id="rId4" /></Relationships>
</file>

<file path=ppt/slides/_rels/slide4.xml.rels><?xml version="1.0" encoding="UTF-8" standalone="yes"?>
<Relationships xmlns="http://schemas.openxmlformats.org/package/2006/relationships"><Relationship Id="rId2" Type="http://schemas.openxmlformats.org/officeDocument/2006/relationships/hyperlink" Target="https://www.uimn.org/employers/help-and-support/emp-hbook/special-provisions-government.jsp"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0" y="3027405"/>
            <a:ext cx="8912646" cy="1555612"/>
          </a:xfrm>
        </p:spPr>
        <p:txBody>
          <a:bodyPr>
            <a:normAutofit/>
          </a:bodyPr>
          <a:lstStyle/>
          <a:p>
            <a:r>
              <a:rPr lang="en-US" sz="3200" dirty="0"/>
              <a:t>The Minnesota Paid Leave Law:</a:t>
            </a:r>
            <a:br>
              <a:rPr lang="en-US" sz="3200" dirty="0"/>
            </a:br>
            <a:r>
              <a:rPr lang="en-US" sz="3200" dirty="0"/>
              <a:t>Guidance for Congregations</a:t>
            </a:r>
          </a:p>
        </p:txBody>
      </p:sp>
      <p:sp>
        <p:nvSpPr>
          <p:cNvPr id="3" name="Text Placeholder 2" descr="" title=""/>
          <p:cNvSpPr>
            <a:spLocks noGrp="1"/>
          </p:cNvSpPr>
          <p:nvPr>
            <p:ph type="body" idx="1"/>
          </p:nvPr>
        </p:nvSpPr>
        <p:spPr>
          <a:xfrm>
            <a:off x="623888" y="4868562"/>
            <a:ext cx="7886700" cy="1890584"/>
          </a:xfrm>
        </p:spPr>
        <p:txBody>
          <a:bodyPr>
            <a:normAutofit/>
          </a:bodyPr>
          <a:lstStyle/>
          <a:p>
            <a:r>
              <a:rPr lang="en-US" sz="1800" dirty="0">
                <a:latin typeface="Sabon LT Std" panose="02020602060506020403" pitchFamily="18" charset="0"/>
              </a:rPr>
              <a:t>Minneapolis Area Synod</a:t>
            </a:r>
          </a:p>
          <a:p>
            <a:r>
              <a:rPr lang="en-US" sz="1800" dirty="0">
                <a:latin typeface="Sabon LT Std" panose="02020602060506020403" pitchFamily="18" charset="0"/>
              </a:rPr>
              <a:t>November 2025</a:t>
            </a:r>
          </a:p>
          <a:p>
            <a:r>
              <a:rPr lang="en-US" sz="1800" dirty="0">
                <a:latin typeface="Sabon LT Std" panose="02020602060506020403" pitchFamily="18" charset="0"/>
              </a:rPr>
              <a:t>Sarah Crippen, Best &amp; Flanagan LLP</a:t>
            </a:r>
          </a:p>
          <a:p>
            <a:r>
              <a:rPr lang="en-US" sz="1800" dirty="0">
                <a:latin typeface="Sabon LT Std" panose="02020602060506020403" pitchFamily="18" charset="0"/>
              </a:rPr>
              <a:t>scrippen@bestlaw.com</a:t>
            </a:r>
          </a:p>
        </p:txBody>
      </p:sp>
    </p:spTree>
    <p:extLst>
      <p:ext uri="{BB962C8B-B14F-4D97-AF65-F5344CB8AC3E}">
        <p14:creationId xmlns:p14="http://schemas.microsoft.com/office/powerpoint/2010/main" val="716692185"/>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BFF0A05-7D9E-F0AB-E171-67B1B1352BAA}"/>
              </a:ext>
            </a:extLst>
          </p:cNvPr>
          <p:cNvSpPr>
            <a:spLocks noGrp="1"/>
          </p:cNvSpPr>
          <p:nvPr>
            <p:ph type="title"/>
          </p:nvPr>
        </p:nvSpPr>
        <p:spPr/>
        <p:txBody>
          <a:bodyPr>
            <a:normAutofit/>
          </a:bodyPr>
          <a:lstStyle/>
          <a:p>
            <a:r>
              <a:rPr lang="en-US" sz="3600" dirty="0"/>
              <a:t>Making an “Equivalent Plan” Election</a:t>
            </a:r>
          </a:p>
        </p:txBody>
      </p:sp>
      <p:sp>
        <p:nvSpPr>
          <p:cNvPr id="3" name="Content Placeholder 2" descr="" title="">
            <a:extLst>
              <a:ext uri="{FF2B5EF4-FFF2-40B4-BE49-F238E27FC236}">
                <a16:creationId xmlns:a16="http://schemas.microsoft.com/office/drawing/2014/main" id="{0CA08C6D-2381-46EC-F4C4-39541DCFFEE6}"/>
              </a:ext>
            </a:extLst>
          </p:cNvPr>
          <p:cNvSpPr>
            <a:spLocks noGrp="1"/>
          </p:cNvSpPr>
          <p:nvPr>
            <p:ph idx="1"/>
          </p:nvPr>
        </p:nvSpPr>
        <p:spPr/>
        <p:txBody>
          <a:bodyPr/>
          <a:lstStyle/>
          <a:p>
            <a:r>
              <a:rPr lang="en-US" dirty="0"/>
              <a:t>Some insurance companies are already on the list of </a:t>
            </a:r>
            <a:r>
              <a:rPr lang="en-US" dirty="0">
                <a:hlinkClick r:id="rId2"/>
              </a:rPr>
              <a:t>approved equivalent plans</a:t>
            </a:r>
            <a:endParaRPr lang="en-US" dirty="0"/>
          </a:p>
          <a:p>
            <a:r>
              <a:rPr lang="en-US" dirty="0"/>
              <a:t>Begin the process of registering your equivalent plan on the DEED website: here is a link to the state’s </a:t>
            </a:r>
            <a:r>
              <a:rPr lang="en-US" dirty="0">
                <a:hlinkClick r:id="rId3"/>
              </a:rPr>
              <a:t>guide for designating an equivalent plan</a:t>
            </a:r>
            <a:endParaRPr lang="en-US" dirty="0"/>
          </a:p>
          <a:p>
            <a:pPr marL="0" indent="0">
              <a:buNone/>
            </a:pPr>
            <a:endParaRPr lang="en-US" dirty="0"/>
          </a:p>
        </p:txBody>
      </p:sp>
    </p:spTree>
    <p:extLst>
      <p:ext uri="{BB962C8B-B14F-4D97-AF65-F5344CB8AC3E}">
        <p14:creationId xmlns:p14="http://schemas.microsoft.com/office/powerpoint/2010/main" val="3393480442"/>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9C48470-027B-21E5-8A32-9FC733C09199}"/>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602C5AE-4159-F392-123F-0B78E98998A9}"/>
              </a:ext>
            </a:extLst>
          </p:cNvPr>
          <p:cNvSpPr>
            <a:spLocks noGrp="1"/>
          </p:cNvSpPr>
          <p:nvPr>
            <p:ph type="title"/>
          </p:nvPr>
        </p:nvSpPr>
        <p:spPr>
          <a:xfrm>
            <a:off x="2773755" y="2103437"/>
            <a:ext cx="3596489" cy="1989061"/>
          </a:xfrm>
        </p:spPr>
        <p:txBody>
          <a:bodyPr>
            <a:normAutofit/>
          </a:bodyPr>
          <a:lstStyle/>
          <a:p>
            <a:pPr algn="ctr"/>
            <a:r>
              <a:rPr lang="en-US" dirty="0"/>
              <a:t>What Paid Leave is Available?</a:t>
            </a:r>
          </a:p>
        </p:txBody>
      </p:sp>
    </p:spTree>
    <p:extLst>
      <p:ext uri="{BB962C8B-B14F-4D97-AF65-F5344CB8AC3E}">
        <p14:creationId xmlns:p14="http://schemas.microsoft.com/office/powerpoint/2010/main" val="34809412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F31B1525-DD85-C547-ED83-36172834F8B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91FEF3FD-CB15-F9E1-8AFC-67F2A4101B2A}"/>
              </a:ext>
            </a:extLst>
          </p:cNvPr>
          <p:cNvSpPr>
            <a:spLocks noGrp="1"/>
          </p:cNvSpPr>
          <p:nvPr>
            <p:ph type="title"/>
          </p:nvPr>
        </p:nvSpPr>
        <p:spPr>
          <a:xfrm>
            <a:off x="628650" y="209726"/>
            <a:ext cx="7886700" cy="1220597"/>
          </a:xfrm>
        </p:spPr>
        <p:txBody>
          <a:bodyPr>
            <a:normAutofit/>
          </a:bodyPr>
          <a:lstStyle/>
          <a:p>
            <a:r>
              <a:rPr lang="en-US" sz="2800" dirty="0"/>
              <a:t>Qualifying PFML uses</a:t>
            </a:r>
          </a:p>
        </p:txBody>
      </p:sp>
      <p:pic>
        <p:nvPicPr>
          <p:cNvPr id="4" name="Content Placeholder 3" descr="" title="">
            <a:extLst>
              <a:ext uri="{FF2B5EF4-FFF2-40B4-BE49-F238E27FC236}">
                <a16:creationId xmlns:a16="http://schemas.microsoft.com/office/drawing/2014/main" id="{39D1FF67-F71F-6FED-C47B-1B0C3000A10A}"/>
              </a:ext>
            </a:extLst>
          </p:cNvPr>
          <p:cNvPicPr>
            <a:picLocks noGrp="1" noChangeAspect="1"/>
          </p:cNvPicPr>
          <p:nvPr>
            <p:ph idx="1"/>
          </p:nvPr>
        </p:nvPicPr>
        <p:blipFill>
          <a:blip r:embed="rId3"/>
          <a:stretch>
            <a:fillRect/>
          </a:stretch>
        </p:blipFill>
        <p:spPr>
          <a:xfrm>
            <a:off x="518583" y="1299714"/>
            <a:ext cx="7886700" cy="3146793"/>
          </a:xfrm>
          <a:prstGeom prst="rect">
            <a:avLst/>
          </a:prstGeom>
        </p:spPr>
      </p:pic>
      <p:sp>
        <p:nvSpPr>
          <p:cNvPr id="5" name="TextBox 4" descr="" title="">
            <a:extLst>
              <a:ext uri="{FF2B5EF4-FFF2-40B4-BE49-F238E27FC236}">
                <a16:creationId xmlns:a16="http://schemas.microsoft.com/office/drawing/2014/main" id="{09D5DB56-6EAC-1790-C0E5-9B6522CB5A6B}"/>
              </a:ext>
            </a:extLst>
          </p:cNvPr>
          <p:cNvSpPr txBox="1"/>
          <p:nvPr/>
        </p:nvSpPr>
        <p:spPr>
          <a:xfrm>
            <a:off x="628649" y="4446507"/>
            <a:ext cx="7886699" cy="646331"/>
          </a:xfrm>
          <a:prstGeom prst="rect">
            <a:avLst/>
          </a:prstGeom>
          <a:noFill/>
        </p:spPr>
        <p:txBody>
          <a:bodyPr wrap="square">
            <a:spAutoFit/>
          </a:bodyPr>
          <a:lstStyle/>
          <a:p>
            <a:r>
              <a:rPr lang="en-US" dirty="0"/>
              <a:t>DEED will determine the total time that the employee receives benefits; the employer’s responsibility is to honor the leave time that is approved.</a:t>
            </a:r>
          </a:p>
        </p:txBody>
      </p:sp>
    </p:spTree>
    <p:extLst>
      <p:ext uri="{BB962C8B-B14F-4D97-AF65-F5344CB8AC3E}">
        <p14:creationId xmlns:p14="http://schemas.microsoft.com/office/powerpoint/2010/main" val="2227183430"/>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993DB5D-DC0B-39C3-1119-A9353D6ED0A0}"/>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926DB41C-6BA1-AAED-F496-E8568295CAFD}"/>
              </a:ext>
            </a:extLst>
          </p:cNvPr>
          <p:cNvSpPr>
            <a:spLocks noGrp="1"/>
          </p:cNvSpPr>
          <p:nvPr>
            <p:ph type="title"/>
          </p:nvPr>
        </p:nvSpPr>
        <p:spPr>
          <a:xfrm>
            <a:off x="552449" y="1"/>
            <a:ext cx="8039101" cy="969484"/>
          </a:xfrm>
        </p:spPr>
        <p:txBody>
          <a:bodyPr anchor="ctr">
            <a:normAutofit/>
          </a:bodyPr>
          <a:lstStyle/>
          <a:p>
            <a:r>
              <a:rPr lang="en-US" sz="2800" dirty="0"/>
              <a:t>Family member definition</a:t>
            </a:r>
          </a:p>
        </p:txBody>
      </p:sp>
      <p:sp>
        <p:nvSpPr>
          <p:cNvPr id="3" name="Content Placeholder 2" descr="" title="">
            <a:extLst>
              <a:ext uri="{FF2B5EF4-FFF2-40B4-BE49-F238E27FC236}">
                <a16:creationId xmlns:a16="http://schemas.microsoft.com/office/drawing/2014/main" id="{CE8C6821-765A-642C-69EB-DC1B85797CEC}"/>
              </a:ext>
            </a:extLst>
          </p:cNvPr>
          <p:cNvSpPr>
            <a:spLocks noGrp="1"/>
          </p:cNvSpPr>
          <p:nvPr>
            <p:ph sz="half" idx="1"/>
          </p:nvPr>
        </p:nvSpPr>
        <p:spPr>
          <a:xfrm>
            <a:off x="552449" y="847494"/>
            <a:ext cx="8266698" cy="4757176"/>
          </a:xfrm>
        </p:spPr>
        <p:txBody>
          <a:bodyPr>
            <a:normAutofit fontScale="85000" lnSpcReduction="20000"/>
          </a:bodyPr>
          <a:lstStyle/>
          <a:p>
            <a:pPr marL="0" indent="0">
              <a:buNone/>
            </a:pPr>
            <a:r>
              <a:rPr lang="en-US" sz="2300" dirty="0"/>
              <a:t>The MPLL allows leave for spouses, children and parents, as well as:</a:t>
            </a:r>
          </a:p>
          <a:p>
            <a:pPr lvl="1">
              <a:lnSpc>
                <a:spcPct val="120000"/>
              </a:lnSpc>
            </a:pPr>
            <a:r>
              <a:rPr lang="en-US" sz="2300" dirty="0"/>
              <a:t>Domestic partners and their children, as well as stepchildren;</a:t>
            </a:r>
          </a:p>
          <a:p>
            <a:pPr lvl="1">
              <a:lnSpc>
                <a:spcPct val="120000"/>
              </a:lnSpc>
            </a:pPr>
            <a:r>
              <a:rPr lang="en-US" sz="2300" dirty="0"/>
              <a:t>The legal guardian of an employee;</a:t>
            </a:r>
          </a:p>
          <a:p>
            <a:pPr lvl="1">
              <a:lnSpc>
                <a:spcPct val="120000"/>
              </a:lnSpc>
            </a:pPr>
            <a:r>
              <a:rPr lang="en-US" sz="2300" dirty="0"/>
              <a:t>Siblings;</a:t>
            </a:r>
          </a:p>
          <a:p>
            <a:pPr lvl="1">
              <a:lnSpc>
                <a:spcPct val="120000"/>
              </a:lnSpc>
            </a:pPr>
            <a:r>
              <a:rPr lang="en-US" sz="2300" dirty="0"/>
              <a:t>Grandchildren, grandparents, and a spouse’s grandparents;</a:t>
            </a:r>
          </a:p>
          <a:p>
            <a:pPr lvl="1">
              <a:lnSpc>
                <a:spcPct val="120000"/>
              </a:lnSpc>
            </a:pPr>
            <a:r>
              <a:rPr lang="en-US" sz="2300" dirty="0"/>
              <a:t>Sons- and daughters-in-law;</a:t>
            </a:r>
          </a:p>
          <a:p>
            <a:pPr lvl="1">
              <a:lnSpc>
                <a:spcPct val="120000"/>
              </a:lnSpc>
            </a:pPr>
            <a:r>
              <a:rPr lang="en-US" sz="2300" dirty="0"/>
              <a:t>Children for whom the employee essentially acts as a parent, for whom the employee is a legal guardian, or form whom the employee is “de facto custodian”; and</a:t>
            </a:r>
          </a:p>
          <a:p>
            <a:pPr lvl="1">
              <a:lnSpc>
                <a:spcPct val="120000"/>
              </a:lnSpc>
            </a:pPr>
            <a:r>
              <a:rPr lang="en-US" sz="2300" dirty="0"/>
              <a:t>“An individual who has a personal relationship” with the employee “that creates an expectation and reliance” that the employee will care for that individual without compensation, whether or not the employee lives with the individual.</a:t>
            </a:r>
          </a:p>
          <a:p>
            <a:pPr lvl="1"/>
            <a:endParaRPr lang="en-US" sz="1300" dirty="0"/>
          </a:p>
        </p:txBody>
      </p:sp>
    </p:spTree>
    <p:extLst>
      <p:ext uri="{BB962C8B-B14F-4D97-AF65-F5344CB8AC3E}">
        <p14:creationId xmlns:p14="http://schemas.microsoft.com/office/powerpoint/2010/main" val="1183411879"/>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C1677B0-E915-EDA5-01AC-FC4A89976E4B}"/>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CDF8A58-AB6A-B962-2DEA-2D80E8C90B5F}"/>
              </a:ext>
            </a:extLst>
          </p:cNvPr>
          <p:cNvSpPr>
            <a:spLocks noGrp="1"/>
          </p:cNvSpPr>
          <p:nvPr>
            <p:ph type="title"/>
          </p:nvPr>
        </p:nvSpPr>
        <p:spPr>
          <a:xfrm>
            <a:off x="628650" y="365126"/>
            <a:ext cx="7886700" cy="1325563"/>
          </a:xfrm>
        </p:spPr>
        <p:txBody>
          <a:bodyPr anchor="ctr">
            <a:normAutofit/>
          </a:bodyPr>
          <a:lstStyle/>
          <a:p>
            <a:r>
              <a:rPr lang="en-US" sz="3600" dirty="0"/>
              <a:t>What is a “serious health condition”?</a:t>
            </a:r>
          </a:p>
        </p:txBody>
      </p:sp>
      <p:sp>
        <p:nvSpPr>
          <p:cNvPr id="3" name="Content Placeholder 2" descr="" title="">
            <a:extLst>
              <a:ext uri="{FF2B5EF4-FFF2-40B4-BE49-F238E27FC236}">
                <a16:creationId xmlns:a16="http://schemas.microsoft.com/office/drawing/2014/main" id="{B62216F0-7768-0DC9-F3C4-64E5C5E56C64}"/>
              </a:ext>
            </a:extLst>
          </p:cNvPr>
          <p:cNvSpPr>
            <a:spLocks noGrp="1"/>
          </p:cNvSpPr>
          <p:nvPr>
            <p:ph sz="half" idx="1"/>
          </p:nvPr>
        </p:nvSpPr>
        <p:spPr>
          <a:xfrm>
            <a:off x="-1" y="1388125"/>
            <a:ext cx="4989689" cy="4653902"/>
          </a:xfrm>
        </p:spPr>
        <p:txBody>
          <a:bodyPr>
            <a:normAutofit/>
          </a:bodyPr>
          <a:lstStyle/>
          <a:p>
            <a:pPr marL="457200" lvl="1" indent="0">
              <a:lnSpc>
                <a:spcPct val="100000"/>
              </a:lnSpc>
              <a:spcBef>
                <a:spcPts val="0"/>
              </a:spcBef>
              <a:buNone/>
            </a:pPr>
            <a:endParaRPr lang="en-US" sz="2000" dirty="0"/>
          </a:p>
          <a:p>
            <a:pPr lvl="1"/>
            <a:r>
              <a:rPr lang="en-US" sz="2000" dirty="0"/>
              <a:t>Hospitalization, hospice care, or time in a residential medical care facility;</a:t>
            </a:r>
          </a:p>
          <a:p>
            <a:pPr lvl="1"/>
            <a:r>
              <a:rPr lang="en-US" sz="2000" dirty="0"/>
              <a:t>Continuing treatment or supervision by a health care provider that includes periods of incapacity of 7 or more days;</a:t>
            </a:r>
          </a:p>
          <a:p>
            <a:pPr lvl="1"/>
            <a:r>
              <a:rPr lang="en-US" sz="2000" dirty="0"/>
              <a:t>Treatment by a provider includes in-person and telehealth visits; or</a:t>
            </a:r>
          </a:p>
          <a:p>
            <a:pPr lvl="1"/>
            <a:r>
              <a:rPr lang="en-US" sz="2000" dirty="0"/>
              <a:t>Treatment includes exams to determine whether a serious health condition exists, and to evaluate that condition.</a:t>
            </a:r>
          </a:p>
        </p:txBody>
      </p:sp>
      <p:pic>
        <p:nvPicPr>
          <p:cNvPr id="5" name="Content Placeholder 4" descr="" title="">
            <a:extLst>
              <a:ext uri="{FF2B5EF4-FFF2-40B4-BE49-F238E27FC236}">
                <a16:creationId xmlns:a16="http://schemas.microsoft.com/office/drawing/2014/main" id="{428B2E63-6B12-FCAF-A138-65F29B150E3B}"/>
              </a:ext>
            </a:extLst>
          </p:cNvPr>
          <p:cNvPicPr>
            <a:picLocks noGrp="1" noChangeAspect="1"/>
          </p:cNvPicPr>
          <p:nvPr>
            <p:ph sz="half" idx="2"/>
          </p:nvPr>
        </p:nvPicPr>
        <p:blipFill>
          <a:blip r:embed="rId3"/>
          <a:stretch>
            <a:fillRect/>
          </a:stretch>
        </p:blipFill>
        <p:spPr>
          <a:xfrm>
            <a:off x="4849487" y="2292325"/>
            <a:ext cx="3886200" cy="2273350"/>
          </a:xfrm>
          <a:prstGeom prst="rect">
            <a:avLst/>
          </a:prstGeom>
          <a:noFill/>
        </p:spPr>
      </p:pic>
    </p:spTree>
    <p:extLst>
      <p:ext uri="{BB962C8B-B14F-4D97-AF65-F5344CB8AC3E}">
        <p14:creationId xmlns:p14="http://schemas.microsoft.com/office/powerpoint/2010/main" val="1586498531"/>
      </p:ext>
    </p:extLst>
  </p:cSld>
  <p:clrMapOvr>
    <a:masterClrMapping/>
  </p:clrMapOvr>
</p:sld>
</file>

<file path=ppt/slides/slide1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0CFB234-238B-D3D1-0654-F704C7C13B7F}"/>
              </a:ext>
            </a:extLst>
          </p:cNvPr>
          <p:cNvSpPr>
            <a:spLocks noGrp="1"/>
          </p:cNvSpPr>
          <p:nvPr>
            <p:ph type="title"/>
          </p:nvPr>
        </p:nvSpPr>
        <p:spPr/>
        <p:txBody>
          <a:bodyPr>
            <a:normAutofit/>
          </a:bodyPr>
          <a:lstStyle/>
          <a:p>
            <a:r>
              <a:rPr lang="en-US" sz="3600" dirty="0"/>
              <a:t>Employee Notice Requirements </a:t>
            </a:r>
          </a:p>
        </p:txBody>
      </p:sp>
      <p:sp>
        <p:nvSpPr>
          <p:cNvPr id="3" name="Content Placeholder 2" descr="" title="">
            <a:extLst>
              <a:ext uri="{FF2B5EF4-FFF2-40B4-BE49-F238E27FC236}">
                <a16:creationId xmlns:a16="http://schemas.microsoft.com/office/drawing/2014/main" id="{1EC28EB3-DF95-91B4-3D46-30F0D2FC263B}"/>
              </a:ext>
            </a:extLst>
          </p:cNvPr>
          <p:cNvSpPr>
            <a:spLocks noGrp="1"/>
          </p:cNvSpPr>
          <p:nvPr>
            <p:ph sz="half" idx="1"/>
          </p:nvPr>
        </p:nvSpPr>
        <p:spPr>
          <a:xfrm>
            <a:off x="628649" y="1825625"/>
            <a:ext cx="7673139" cy="4351338"/>
          </a:xfrm>
        </p:spPr>
        <p:txBody>
          <a:bodyPr/>
          <a:lstStyle/>
          <a:p>
            <a:r>
              <a:rPr lang="en-US" dirty="0"/>
              <a:t>If the need for leave is </a:t>
            </a:r>
            <a:r>
              <a:rPr lang="en-US" u="sng" dirty="0"/>
              <a:t>foreseeable</a:t>
            </a:r>
            <a:r>
              <a:rPr lang="en-US" dirty="0"/>
              <a:t>, the employee must give the congregation at least 30 days’ advance notice</a:t>
            </a:r>
          </a:p>
          <a:p>
            <a:r>
              <a:rPr lang="en-US" dirty="0"/>
              <a:t>If the need for leave is </a:t>
            </a:r>
            <a:r>
              <a:rPr lang="en-US" u="sng" dirty="0"/>
              <a:t>not</a:t>
            </a:r>
            <a:r>
              <a:rPr lang="en-US" dirty="0"/>
              <a:t> foreseeable, then notice must be as soon as practicable </a:t>
            </a:r>
          </a:p>
          <a:p>
            <a:r>
              <a:rPr lang="en-US" dirty="0"/>
              <a:t>Notice may be provided verbally or via phone or text.</a:t>
            </a:r>
          </a:p>
        </p:txBody>
      </p:sp>
      <p:pic>
        <p:nvPicPr>
          <p:cNvPr id="6" name="Graphic 5" descr="" title="">
            <a:extLst>
              <a:ext uri="{FF2B5EF4-FFF2-40B4-BE49-F238E27FC236}">
                <a16:creationId xmlns:a16="http://schemas.microsoft.com/office/drawing/2014/main" id="{13F6E569-9CA8-23C3-2A38-2EBD61A8C3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4588" y="2514600"/>
            <a:ext cx="914400" cy="914400"/>
          </a:xfrm>
          <a:prstGeom prst="rect">
            <a:avLst/>
          </a:prstGeom>
        </p:spPr>
      </p:pic>
    </p:spTree>
    <p:extLst>
      <p:ext uri="{BB962C8B-B14F-4D97-AF65-F5344CB8AC3E}">
        <p14:creationId xmlns:p14="http://schemas.microsoft.com/office/powerpoint/2010/main" val="3408987797"/>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AA53862-8D43-A5A5-7B7A-37215B5D2F15}"/>
              </a:ext>
            </a:extLst>
          </p:cNvPr>
          <p:cNvSpPr>
            <a:spLocks noGrp="1"/>
          </p:cNvSpPr>
          <p:nvPr>
            <p:ph type="title"/>
          </p:nvPr>
        </p:nvSpPr>
        <p:spPr>
          <a:xfrm>
            <a:off x="2255419" y="1873084"/>
            <a:ext cx="4633161" cy="1325563"/>
          </a:xfrm>
        </p:spPr>
        <p:txBody>
          <a:bodyPr>
            <a:normAutofit fontScale="90000"/>
          </a:bodyPr>
          <a:lstStyle/>
          <a:p>
            <a:pPr algn="ctr"/>
            <a:r>
              <a:rPr lang="en-US" dirty="0"/>
              <a:t>Applications and Certifications for Leaves</a:t>
            </a:r>
          </a:p>
        </p:txBody>
      </p:sp>
    </p:spTree>
    <p:extLst>
      <p:ext uri="{BB962C8B-B14F-4D97-AF65-F5344CB8AC3E}">
        <p14:creationId xmlns:p14="http://schemas.microsoft.com/office/powerpoint/2010/main" val="2166559609"/>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41E93B1-EFDC-3115-A738-38DB29D4EAD7}"/>
              </a:ext>
            </a:extLst>
          </p:cNvPr>
          <p:cNvSpPr>
            <a:spLocks noGrp="1"/>
          </p:cNvSpPr>
          <p:nvPr>
            <p:ph type="title"/>
          </p:nvPr>
        </p:nvSpPr>
        <p:spPr/>
        <p:txBody>
          <a:bodyPr>
            <a:normAutofit/>
          </a:bodyPr>
          <a:lstStyle/>
          <a:p>
            <a:r>
              <a:rPr lang="en-US" sz="3600" dirty="0"/>
              <a:t>The Process</a:t>
            </a:r>
          </a:p>
        </p:txBody>
      </p:sp>
      <p:sp>
        <p:nvSpPr>
          <p:cNvPr id="3" name="Content Placeholder 2" descr="" title="">
            <a:extLst>
              <a:ext uri="{FF2B5EF4-FFF2-40B4-BE49-F238E27FC236}">
                <a16:creationId xmlns:a16="http://schemas.microsoft.com/office/drawing/2014/main" id="{018A458C-803E-8F40-00E1-742EAB164BB8}"/>
              </a:ext>
            </a:extLst>
          </p:cNvPr>
          <p:cNvSpPr>
            <a:spLocks noGrp="1"/>
          </p:cNvSpPr>
          <p:nvPr>
            <p:ph sz="half" idx="1"/>
          </p:nvPr>
        </p:nvSpPr>
        <p:spPr/>
        <p:txBody>
          <a:bodyPr/>
          <a:lstStyle/>
          <a:p>
            <a:r>
              <a:rPr lang="en-US" dirty="0"/>
              <a:t>Employee provides notice of the need for leave to employer in writing (could be email, text, or other writing) or by telephone</a:t>
            </a:r>
          </a:p>
        </p:txBody>
      </p:sp>
      <p:sp>
        <p:nvSpPr>
          <p:cNvPr id="4" name="Content Placeholder 3" descr="" title="">
            <a:extLst>
              <a:ext uri="{FF2B5EF4-FFF2-40B4-BE49-F238E27FC236}">
                <a16:creationId xmlns:a16="http://schemas.microsoft.com/office/drawing/2014/main" id="{820CC35A-6D34-02FA-2373-A9BA35E202FB}"/>
              </a:ext>
            </a:extLst>
          </p:cNvPr>
          <p:cNvSpPr>
            <a:spLocks noGrp="1"/>
          </p:cNvSpPr>
          <p:nvPr>
            <p:ph sz="half" idx="2"/>
          </p:nvPr>
        </p:nvSpPr>
        <p:spPr/>
        <p:txBody>
          <a:bodyPr/>
          <a:lstStyle/>
          <a:p>
            <a:r>
              <a:rPr lang="en-US" dirty="0"/>
              <a:t>Employee then begins application process either on DEED website or through insurance company that is providing an equivalent plan</a:t>
            </a:r>
          </a:p>
        </p:txBody>
      </p:sp>
    </p:spTree>
    <p:extLst>
      <p:ext uri="{BB962C8B-B14F-4D97-AF65-F5344CB8AC3E}">
        <p14:creationId xmlns:p14="http://schemas.microsoft.com/office/powerpoint/2010/main" val="1605576918"/>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CDDFB008-DDD3-678C-1AE4-FB5BC608E420}"/>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FF2D2367-E3BA-2BD3-58A4-25F5EB9985FF}"/>
              </a:ext>
            </a:extLst>
          </p:cNvPr>
          <p:cNvSpPr>
            <a:spLocks noGrp="1"/>
          </p:cNvSpPr>
          <p:nvPr>
            <p:ph type="title"/>
          </p:nvPr>
        </p:nvSpPr>
        <p:spPr/>
        <p:txBody>
          <a:bodyPr>
            <a:normAutofit/>
          </a:bodyPr>
          <a:lstStyle/>
          <a:p>
            <a:r>
              <a:rPr lang="en-US" sz="3600" dirty="0"/>
              <a:t>The Process</a:t>
            </a:r>
          </a:p>
        </p:txBody>
      </p:sp>
      <p:sp>
        <p:nvSpPr>
          <p:cNvPr id="3" name="Content Placeholder 2" descr="" title="">
            <a:extLst>
              <a:ext uri="{FF2B5EF4-FFF2-40B4-BE49-F238E27FC236}">
                <a16:creationId xmlns:a16="http://schemas.microsoft.com/office/drawing/2014/main" id="{D2DBDA3E-529B-E3FE-84EA-9800AF849B2F}"/>
              </a:ext>
            </a:extLst>
          </p:cNvPr>
          <p:cNvSpPr>
            <a:spLocks noGrp="1"/>
          </p:cNvSpPr>
          <p:nvPr>
            <p:ph sz="half" idx="1"/>
          </p:nvPr>
        </p:nvSpPr>
        <p:spPr>
          <a:xfrm>
            <a:off x="628650" y="1538868"/>
            <a:ext cx="3886200" cy="4638095"/>
          </a:xfrm>
        </p:spPr>
        <p:txBody>
          <a:bodyPr>
            <a:normAutofit/>
          </a:bodyPr>
          <a:lstStyle/>
          <a:p>
            <a:r>
              <a:rPr lang="en-US" sz="2400" dirty="0"/>
              <a:t>Employee will provide DEED or insurance company with information about basis for leave</a:t>
            </a:r>
          </a:p>
          <a:p>
            <a:r>
              <a:rPr lang="en-US" sz="2400" dirty="0"/>
              <a:t>DEED or insurance company will provide certification forms for providers to confirm need for leave</a:t>
            </a:r>
          </a:p>
        </p:txBody>
      </p:sp>
      <p:sp>
        <p:nvSpPr>
          <p:cNvPr id="4" name="Content Placeholder 3" descr="" title="">
            <a:extLst>
              <a:ext uri="{FF2B5EF4-FFF2-40B4-BE49-F238E27FC236}">
                <a16:creationId xmlns:a16="http://schemas.microsoft.com/office/drawing/2014/main" id="{B8738ABB-3EE0-AC7A-5CF7-CD3D56A67D7F}"/>
              </a:ext>
            </a:extLst>
          </p:cNvPr>
          <p:cNvSpPr>
            <a:spLocks noGrp="1"/>
          </p:cNvSpPr>
          <p:nvPr>
            <p:ph sz="half" idx="2"/>
          </p:nvPr>
        </p:nvSpPr>
        <p:spPr>
          <a:xfrm>
            <a:off x="4629150" y="1538868"/>
            <a:ext cx="3886200" cy="4638095"/>
          </a:xfrm>
        </p:spPr>
        <p:txBody>
          <a:bodyPr>
            <a:normAutofit/>
          </a:bodyPr>
          <a:lstStyle/>
          <a:p>
            <a:r>
              <a:rPr lang="en-US" sz="2400" dirty="0"/>
              <a:t>Type of certification required will depend on the basis for the leave</a:t>
            </a:r>
          </a:p>
          <a:p>
            <a:r>
              <a:rPr lang="en-US" sz="2400" dirty="0"/>
              <a:t>DEED or insurance company will inform employer whether application has been approved, along with approved dates and paid leave benefit</a:t>
            </a:r>
          </a:p>
        </p:txBody>
      </p:sp>
    </p:spTree>
    <p:extLst>
      <p:ext uri="{BB962C8B-B14F-4D97-AF65-F5344CB8AC3E}">
        <p14:creationId xmlns:p14="http://schemas.microsoft.com/office/powerpoint/2010/main" val="1568915829"/>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B2B4176-B91C-6943-1CC3-B61E2FA2FE6B}"/>
              </a:ext>
            </a:extLst>
          </p:cNvPr>
          <p:cNvSpPr>
            <a:spLocks noGrp="1"/>
          </p:cNvSpPr>
          <p:nvPr>
            <p:ph type="title"/>
          </p:nvPr>
        </p:nvSpPr>
        <p:spPr>
          <a:xfrm>
            <a:off x="704850" y="165195"/>
            <a:ext cx="7886700" cy="1325563"/>
          </a:xfrm>
        </p:spPr>
        <p:txBody>
          <a:bodyPr anchor="ctr">
            <a:normAutofit/>
          </a:bodyPr>
          <a:lstStyle/>
          <a:p>
            <a:r>
              <a:rPr lang="en-US" sz="3600" dirty="0"/>
              <a:t>Certifications: Medical</a:t>
            </a:r>
          </a:p>
        </p:txBody>
      </p:sp>
      <p:sp>
        <p:nvSpPr>
          <p:cNvPr id="3" name="Content Placeholder 2" descr="" title="">
            <a:extLst>
              <a:ext uri="{FF2B5EF4-FFF2-40B4-BE49-F238E27FC236}">
                <a16:creationId xmlns:a16="http://schemas.microsoft.com/office/drawing/2014/main" id="{8B262F82-FEE4-8C3A-F5A5-7298E2A9C1CB}"/>
              </a:ext>
            </a:extLst>
          </p:cNvPr>
          <p:cNvSpPr>
            <a:spLocks noGrp="1"/>
          </p:cNvSpPr>
          <p:nvPr>
            <p:ph sz="half" idx="1"/>
          </p:nvPr>
        </p:nvSpPr>
        <p:spPr>
          <a:xfrm>
            <a:off x="685800" y="1490758"/>
            <a:ext cx="3886200" cy="4113910"/>
          </a:xfrm>
        </p:spPr>
        <p:txBody>
          <a:bodyPr>
            <a:normAutofit/>
          </a:bodyPr>
          <a:lstStyle/>
          <a:p>
            <a:r>
              <a:rPr lang="en-US" sz="2400" dirty="0"/>
              <a:t>Certification issued by a “Medical Provider.”</a:t>
            </a:r>
          </a:p>
          <a:p>
            <a:r>
              <a:rPr lang="en-US" sz="2400" dirty="0"/>
              <a:t>Certification forms will be coming from DEED.</a:t>
            </a:r>
          </a:p>
          <a:p>
            <a:r>
              <a:rPr lang="en-US" sz="2400" dirty="0"/>
              <a:t>Medical provider may be a doctor, a CNP or PA, a therapist or counselor, or other treating providers</a:t>
            </a:r>
          </a:p>
        </p:txBody>
      </p:sp>
      <p:pic>
        <p:nvPicPr>
          <p:cNvPr id="5" name="Content Placeholder 4" descr="" title="">
            <a:extLst>
              <a:ext uri="{FF2B5EF4-FFF2-40B4-BE49-F238E27FC236}">
                <a16:creationId xmlns:a16="http://schemas.microsoft.com/office/drawing/2014/main" id="{41487479-B3B1-B6BD-85B1-C74721B70A89}"/>
              </a:ext>
            </a:extLst>
          </p:cNvPr>
          <p:cNvPicPr>
            <a:picLocks noGrp="1" noChangeAspect="1"/>
          </p:cNvPicPr>
          <p:nvPr>
            <p:ph sz="half" idx="2"/>
          </p:nvPr>
        </p:nvPicPr>
        <p:blipFill>
          <a:blip r:embed="rId3"/>
          <a:stretch>
            <a:fillRect/>
          </a:stretch>
        </p:blipFill>
        <p:spPr>
          <a:xfrm>
            <a:off x="4781550" y="1490758"/>
            <a:ext cx="3886200" cy="3876483"/>
          </a:xfrm>
          <a:prstGeom prst="rect">
            <a:avLst/>
          </a:prstGeom>
          <a:noFill/>
        </p:spPr>
      </p:pic>
    </p:spTree>
    <p:extLst>
      <p:ext uri="{BB962C8B-B14F-4D97-AF65-F5344CB8AC3E}">
        <p14:creationId xmlns:p14="http://schemas.microsoft.com/office/powerpoint/2010/main" val="2641146127"/>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DCA6C1B-EE95-BA48-59CA-71592A3187BC}"/>
              </a:ext>
            </a:extLst>
          </p:cNvPr>
          <p:cNvSpPr>
            <a:spLocks noGrp="1"/>
          </p:cNvSpPr>
          <p:nvPr>
            <p:ph type="title"/>
          </p:nvPr>
        </p:nvSpPr>
        <p:spPr/>
        <p:txBody>
          <a:bodyPr/>
          <a:lstStyle/>
          <a:p>
            <a:r>
              <a:rPr lang="en-US" dirty="0"/>
              <a:t>Minnesota Paid Leave Law</a:t>
            </a:r>
          </a:p>
        </p:txBody>
      </p:sp>
      <p:sp>
        <p:nvSpPr>
          <p:cNvPr id="3" name="Content Placeholder 2" descr="" title="">
            <a:extLst>
              <a:ext uri="{FF2B5EF4-FFF2-40B4-BE49-F238E27FC236}">
                <a16:creationId xmlns:a16="http://schemas.microsoft.com/office/drawing/2014/main" id="{9F82C491-C7EE-78F3-D271-9C90B10E1B1A}"/>
              </a:ext>
            </a:extLst>
          </p:cNvPr>
          <p:cNvSpPr>
            <a:spLocks noGrp="1"/>
          </p:cNvSpPr>
          <p:nvPr>
            <p:ph idx="1"/>
          </p:nvPr>
        </p:nvSpPr>
        <p:spPr>
          <a:xfrm>
            <a:off x="628650" y="1825625"/>
            <a:ext cx="8238624" cy="4351338"/>
          </a:xfrm>
        </p:spPr>
        <p:txBody>
          <a:bodyPr/>
          <a:lstStyle/>
          <a:p>
            <a:r>
              <a:rPr lang="en-US" dirty="0"/>
              <a:t>Effective January 1, 2026</a:t>
            </a:r>
          </a:p>
          <a:p>
            <a:r>
              <a:rPr lang="en-US" dirty="0"/>
              <a:t>Significantly expands leaves available to Minnesota employees</a:t>
            </a:r>
          </a:p>
          <a:p>
            <a:r>
              <a:rPr lang="en-US" dirty="0"/>
              <a:t>Employees eligible from Day 1 of employment</a:t>
            </a:r>
          </a:p>
          <a:p>
            <a:r>
              <a:rPr lang="en-US" dirty="0"/>
              <a:t>Program is funded by payroll tax, which employers may split with employees</a:t>
            </a:r>
          </a:p>
        </p:txBody>
      </p:sp>
    </p:spTree>
    <p:extLst>
      <p:ext uri="{BB962C8B-B14F-4D97-AF65-F5344CB8AC3E}">
        <p14:creationId xmlns:p14="http://schemas.microsoft.com/office/powerpoint/2010/main" val="3677967116"/>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652E2A3-D7FC-4FAA-9204-C460E54C5AEC}"/>
              </a:ext>
            </a:extLst>
          </p:cNvPr>
          <p:cNvSpPr>
            <a:spLocks noGrp="1"/>
          </p:cNvSpPr>
          <p:nvPr>
            <p:ph type="title"/>
          </p:nvPr>
        </p:nvSpPr>
        <p:spPr>
          <a:xfrm>
            <a:off x="628650" y="167268"/>
            <a:ext cx="7886700" cy="1195597"/>
          </a:xfrm>
        </p:spPr>
        <p:txBody>
          <a:bodyPr>
            <a:normAutofit/>
          </a:bodyPr>
          <a:lstStyle/>
          <a:p>
            <a:r>
              <a:rPr lang="en-US" sz="3600" dirty="0"/>
              <a:t>Certifications: Family Leave</a:t>
            </a:r>
          </a:p>
        </p:txBody>
      </p:sp>
      <p:sp>
        <p:nvSpPr>
          <p:cNvPr id="3" name="Content Placeholder 2" descr="" title="">
            <a:extLst>
              <a:ext uri="{FF2B5EF4-FFF2-40B4-BE49-F238E27FC236}">
                <a16:creationId xmlns:a16="http://schemas.microsoft.com/office/drawing/2014/main" id="{5433BC62-0E04-31FE-9001-EA6B5CFB59AD}"/>
              </a:ext>
            </a:extLst>
          </p:cNvPr>
          <p:cNvSpPr>
            <a:spLocks noGrp="1"/>
          </p:cNvSpPr>
          <p:nvPr>
            <p:ph sz="half" idx="1"/>
          </p:nvPr>
        </p:nvSpPr>
        <p:spPr>
          <a:xfrm>
            <a:off x="628649" y="1148576"/>
            <a:ext cx="3886200" cy="4672788"/>
          </a:xfrm>
        </p:spPr>
        <p:txBody>
          <a:bodyPr>
            <a:normAutofit/>
          </a:bodyPr>
          <a:lstStyle/>
          <a:p>
            <a:r>
              <a:rPr lang="en-US" sz="2200" dirty="0"/>
              <a:t>Employee must attest to their relationship with “family member”</a:t>
            </a:r>
          </a:p>
          <a:p>
            <a:r>
              <a:rPr lang="en-US" sz="2200" dirty="0"/>
              <a:t>Health care provider must certify relationship, leave schedule, and facts establishing need for care</a:t>
            </a:r>
          </a:p>
          <a:p>
            <a:r>
              <a:rPr lang="en-US" sz="2200" dirty="0"/>
              <a:t>If more than one employee seeks leave to provide care for the same family member, they must submit certifications from the same health care provider</a:t>
            </a:r>
          </a:p>
          <a:p>
            <a:endParaRPr lang="en-US" dirty="0"/>
          </a:p>
        </p:txBody>
      </p:sp>
      <p:pic>
        <p:nvPicPr>
          <p:cNvPr id="5" name="Content Placeholder 4" descr="" title="">
            <a:extLst>
              <a:ext uri="{FF2B5EF4-FFF2-40B4-BE49-F238E27FC236}">
                <a16:creationId xmlns:a16="http://schemas.microsoft.com/office/drawing/2014/main" id="{83E2BD46-3827-DAEA-6DE9-9D1B683733F1}"/>
              </a:ext>
            </a:extLst>
          </p:cNvPr>
          <p:cNvPicPr>
            <a:picLocks noGrp="1" noChangeAspect="1"/>
          </p:cNvPicPr>
          <p:nvPr>
            <p:ph sz="half" idx="2"/>
          </p:nvPr>
        </p:nvPicPr>
        <p:blipFill>
          <a:blip r:embed="rId3"/>
          <a:stretch>
            <a:fillRect/>
          </a:stretch>
        </p:blipFill>
        <p:spPr>
          <a:xfrm>
            <a:off x="4572000" y="1408905"/>
            <a:ext cx="2104088" cy="1400175"/>
          </a:xfrm>
          <a:prstGeom prst="rect">
            <a:avLst/>
          </a:prstGeom>
        </p:spPr>
      </p:pic>
      <p:pic>
        <p:nvPicPr>
          <p:cNvPr id="6" name="Picture 5" descr="" title="">
            <a:extLst>
              <a:ext uri="{FF2B5EF4-FFF2-40B4-BE49-F238E27FC236}">
                <a16:creationId xmlns:a16="http://schemas.microsoft.com/office/drawing/2014/main" id="{626E024A-D8DA-5DE4-A606-462C3ABDE5AA}"/>
              </a:ext>
            </a:extLst>
          </p:cNvPr>
          <p:cNvPicPr>
            <a:picLocks noChangeAspect="1"/>
          </p:cNvPicPr>
          <p:nvPr/>
        </p:nvPicPr>
        <p:blipFill>
          <a:blip r:embed="rId4"/>
          <a:stretch>
            <a:fillRect/>
          </a:stretch>
        </p:blipFill>
        <p:spPr>
          <a:xfrm>
            <a:off x="4572000" y="3429000"/>
            <a:ext cx="2857500" cy="1803400"/>
          </a:xfrm>
          <a:prstGeom prst="rect">
            <a:avLst/>
          </a:prstGeom>
        </p:spPr>
      </p:pic>
      <p:pic>
        <p:nvPicPr>
          <p:cNvPr id="7" name="Picture 6" descr="" title="">
            <a:extLst>
              <a:ext uri="{FF2B5EF4-FFF2-40B4-BE49-F238E27FC236}">
                <a16:creationId xmlns:a16="http://schemas.microsoft.com/office/drawing/2014/main" id="{95B20173-CBA0-43D9-D829-DE973969D3C9}"/>
              </a:ext>
            </a:extLst>
          </p:cNvPr>
          <p:cNvPicPr>
            <a:picLocks noChangeAspect="1"/>
          </p:cNvPicPr>
          <p:nvPr/>
        </p:nvPicPr>
        <p:blipFill>
          <a:blip r:embed="rId5"/>
          <a:stretch>
            <a:fillRect/>
          </a:stretch>
        </p:blipFill>
        <p:spPr>
          <a:xfrm>
            <a:off x="6847542" y="1827212"/>
            <a:ext cx="2104088" cy="1400175"/>
          </a:xfrm>
          <a:prstGeom prst="rect">
            <a:avLst/>
          </a:prstGeom>
        </p:spPr>
      </p:pic>
    </p:spTree>
    <p:extLst>
      <p:ext uri="{BB962C8B-B14F-4D97-AF65-F5344CB8AC3E}">
        <p14:creationId xmlns:p14="http://schemas.microsoft.com/office/powerpoint/2010/main" val="807372680"/>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33DC4E7-9F12-6F19-B752-AF3986FDB3C3}"/>
              </a:ext>
            </a:extLst>
          </p:cNvPr>
          <p:cNvSpPr>
            <a:spLocks noGrp="1"/>
          </p:cNvSpPr>
          <p:nvPr>
            <p:ph type="title"/>
          </p:nvPr>
        </p:nvSpPr>
        <p:spPr>
          <a:xfrm>
            <a:off x="628650" y="161926"/>
            <a:ext cx="7886700" cy="1325563"/>
          </a:xfrm>
        </p:spPr>
        <p:txBody>
          <a:bodyPr>
            <a:normAutofit/>
          </a:bodyPr>
          <a:lstStyle/>
          <a:p>
            <a:r>
              <a:rPr lang="en-US" sz="3600" dirty="0"/>
              <a:t>Certification: Safety Leave</a:t>
            </a:r>
          </a:p>
        </p:txBody>
      </p:sp>
      <p:sp>
        <p:nvSpPr>
          <p:cNvPr id="3" name="Content Placeholder 2" descr="" title="">
            <a:extLst>
              <a:ext uri="{FF2B5EF4-FFF2-40B4-BE49-F238E27FC236}">
                <a16:creationId xmlns:a16="http://schemas.microsoft.com/office/drawing/2014/main" id="{9337CFC0-DAC0-04CC-FF9A-82522A0CBA40}"/>
              </a:ext>
            </a:extLst>
          </p:cNvPr>
          <p:cNvSpPr>
            <a:spLocks noGrp="1"/>
          </p:cNvSpPr>
          <p:nvPr>
            <p:ph sz="half" idx="1"/>
          </p:nvPr>
        </p:nvSpPr>
        <p:spPr>
          <a:xfrm>
            <a:off x="628650" y="1253331"/>
            <a:ext cx="4690482" cy="4351338"/>
          </a:xfrm>
        </p:spPr>
        <p:txBody>
          <a:bodyPr>
            <a:normAutofit fontScale="85000" lnSpcReduction="10000"/>
          </a:bodyPr>
          <a:lstStyle/>
          <a:p>
            <a:pPr marL="0" indent="0">
              <a:buNone/>
            </a:pPr>
            <a:r>
              <a:rPr lang="en-US" sz="2400" dirty="0"/>
              <a:t>Certification of need for safety leave may come from:</a:t>
            </a:r>
          </a:p>
          <a:p>
            <a:pPr lvl="1"/>
            <a:r>
              <a:rPr lang="en-US" sz="1800" dirty="0"/>
              <a:t>A mental health professional or practitioner;</a:t>
            </a:r>
          </a:p>
          <a:p>
            <a:pPr lvl="1"/>
            <a:r>
              <a:rPr lang="en-US" sz="1800" dirty="0"/>
              <a:t>A licensed health care professional;</a:t>
            </a:r>
          </a:p>
          <a:p>
            <a:pPr lvl="1"/>
            <a:r>
              <a:rPr lang="en-US" sz="1800" dirty="0"/>
              <a:t>A domestic abuse advocate or sexual assault counselor;</a:t>
            </a:r>
          </a:p>
          <a:p>
            <a:pPr lvl="1"/>
            <a:r>
              <a:rPr lang="en-US" sz="1800" dirty="0"/>
              <a:t>A victim’s advocate employed by/under contract with/appointed by a Court;</a:t>
            </a:r>
          </a:p>
          <a:p>
            <a:pPr lvl="1"/>
            <a:r>
              <a:rPr lang="en-US" sz="1800" dirty="0"/>
              <a:t>A judge or referee, court administrator, prosecutor, or probation officer;</a:t>
            </a:r>
          </a:p>
          <a:p>
            <a:pPr lvl="1"/>
            <a:r>
              <a:rPr lang="en-US" sz="1800" dirty="0"/>
              <a:t>A Title IX coordinator;</a:t>
            </a:r>
          </a:p>
          <a:p>
            <a:pPr lvl="1"/>
            <a:r>
              <a:rPr lang="en-US" sz="1800" dirty="0"/>
              <a:t>A peace officer (full or part-time) or reserve officer; or</a:t>
            </a:r>
          </a:p>
          <a:p>
            <a:pPr lvl="1"/>
            <a:r>
              <a:rPr lang="en-US" sz="1800" dirty="0"/>
              <a:t>Or any other person who is capable of providing the information required by the statute.</a:t>
            </a:r>
          </a:p>
          <a:p>
            <a:r>
              <a:rPr lang="en-US" sz="2400" dirty="0"/>
              <a:t>Each of the above must be acting in their </a:t>
            </a:r>
            <a:r>
              <a:rPr lang="en-US" sz="2400" i="1" dirty="0"/>
              <a:t>professional capacity.</a:t>
            </a:r>
          </a:p>
        </p:txBody>
      </p:sp>
      <p:pic>
        <p:nvPicPr>
          <p:cNvPr id="5" name="Content Placeholder 4" descr="" title="">
            <a:extLst>
              <a:ext uri="{FF2B5EF4-FFF2-40B4-BE49-F238E27FC236}">
                <a16:creationId xmlns:a16="http://schemas.microsoft.com/office/drawing/2014/main" id="{C1353E52-BD60-6B5A-9D10-264BD191EF22}"/>
              </a:ext>
            </a:extLst>
          </p:cNvPr>
          <p:cNvPicPr>
            <a:picLocks noGrp="1" noChangeAspect="1"/>
          </p:cNvPicPr>
          <p:nvPr>
            <p:ph sz="half" idx="2"/>
          </p:nvPr>
        </p:nvPicPr>
        <p:blipFill>
          <a:blip r:embed="rId3"/>
          <a:stretch>
            <a:fillRect/>
          </a:stretch>
        </p:blipFill>
        <p:spPr>
          <a:xfrm>
            <a:off x="5480273" y="1778001"/>
            <a:ext cx="3289328" cy="2188898"/>
          </a:xfrm>
          <a:prstGeom prst="rect">
            <a:avLst/>
          </a:prstGeom>
        </p:spPr>
      </p:pic>
    </p:spTree>
    <p:extLst>
      <p:ext uri="{BB962C8B-B14F-4D97-AF65-F5344CB8AC3E}">
        <p14:creationId xmlns:p14="http://schemas.microsoft.com/office/powerpoint/2010/main" val="3096103002"/>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2619BD0-22B4-91E1-C888-4FFAB87A9D91}"/>
              </a:ext>
            </a:extLst>
          </p:cNvPr>
          <p:cNvSpPr>
            <a:spLocks noGrp="1"/>
          </p:cNvSpPr>
          <p:nvPr>
            <p:ph type="title"/>
          </p:nvPr>
        </p:nvSpPr>
        <p:spPr>
          <a:xfrm>
            <a:off x="628650" y="365127"/>
            <a:ext cx="7886700" cy="1095684"/>
          </a:xfrm>
        </p:spPr>
        <p:txBody>
          <a:bodyPr>
            <a:normAutofit/>
          </a:bodyPr>
          <a:lstStyle/>
          <a:p>
            <a:r>
              <a:rPr lang="en-US" sz="3600" dirty="0"/>
              <a:t>Intermittent Leaves</a:t>
            </a:r>
          </a:p>
        </p:txBody>
      </p:sp>
      <p:sp>
        <p:nvSpPr>
          <p:cNvPr id="3" name="Content Placeholder 2" descr="" title="">
            <a:extLst>
              <a:ext uri="{FF2B5EF4-FFF2-40B4-BE49-F238E27FC236}">
                <a16:creationId xmlns:a16="http://schemas.microsoft.com/office/drawing/2014/main" id="{900ABBC7-CB2A-7E25-D3D3-0BB30F670349}"/>
              </a:ext>
            </a:extLst>
          </p:cNvPr>
          <p:cNvSpPr>
            <a:spLocks noGrp="1"/>
          </p:cNvSpPr>
          <p:nvPr>
            <p:ph sz="half" idx="1"/>
          </p:nvPr>
        </p:nvSpPr>
        <p:spPr>
          <a:xfrm>
            <a:off x="628650" y="1449659"/>
            <a:ext cx="7623252" cy="3947531"/>
          </a:xfrm>
        </p:spPr>
        <p:txBody>
          <a:bodyPr>
            <a:normAutofit lnSpcReduction="10000"/>
          </a:bodyPr>
          <a:lstStyle/>
          <a:p>
            <a:r>
              <a:rPr lang="en-US" sz="2600" dirty="0"/>
              <a:t>Subject to the same certification requirements as full-time benefits</a:t>
            </a:r>
          </a:p>
          <a:p>
            <a:r>
              <a:rPr lang="en-US" sz="2600" dirty="0"/>
              <a:t>Request for leave must include a proposed schedule</a:t>
            </a:r>
          </a:p>
          <a:p>
            <a:r>
              <a:rPr lang="en-US" sz="2600" dirty="0"/>
              <a:t>Benefits will be calculated pro-rata by the hour (i.e., DEED will calculate an hourly rate – called the “hourly replacement” – and multiply that by the number of hours used during intermittent leave)</a:t>
            </a:r>
          </a:p>
          <a:p>
            <a:r>
              <a:rPr lang="en-US" sz="2600" dirty="0"/>
              <a:t>Employers may require employees who take 480 hours of intermittent leave in a benefit year to move to continuous leave </a:t>
            </a:r>
          </a:p>
          <a:p>
            <a:endParaRPr lang="en-US" dirty="0"/>
          </a:p>
        </p:txBody>
      </p:sp>
    </p:spTree>
    <p:extLst>
      <p:ext uri="{BB962C8B-B14F-4D97-AF65-F5344CB8AC3E}">
        <p14:creationId xmlns:p14="http://schemas.microsoft.com/office/powerpoint/2010/main" val="3924005365"/>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3483039-FA4E-7F1F-8898-101960B21A8D}"/>
              </a:ext>
            </a:extLst>
          </p:cNvPr>
          <p:cNvSpPr>
            <a:spLocks noGrp="1"/>
          </p:cNvSpPr>
          <p:nvPr>
            <p:ph type="title"/>
          </p:nvPr>
        </p:nvSpPr>
        <p:spPr>
          <a:xfrm>
            <a:off x="2303546" y="2103437"/>
            <a:ext cx="4536908" cy="1325563"/>
          </a:xfrm>
        </p:spPr>
        <p:txBody>
          <a:bodyPr/>
          <a:lstStyle/>
          <a:p>
            <a:r>
              <a:rPr lang="en-US" dirty="0"/>
              <a:t>Managing Leaves</a:t>
            </a:r>
          </a:p>
        </p:txBody>
      </p:sp>
    </p:spTree>
    <p:extLst>
      <p:ext uri="{BB962C8B-B14F-4D97-AF65-F5344CB8AC3E}">
        <p14:creationId xmlns:p14="http://schemas.microsoft.com/office/powerpoint/2010/main" val="206484332"/>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7A2C962-CBC1-B068-23C6-844B01EFDCB2}"/>
              </a:ext>
            </a:extLst>
          </p:cNvPr>
          <p:cNvSpPr>
            <a:spLocks noGrp="1"/>
          </p:cNvSpPr>
          <p:nvPr>
            <p:ph type="title"/>
          </p:nvPr>
        </p:nvSpPr>
        <p:spPr>
          <a:xfrm>
            <a:off x="628650" y="365127"/>
            <a:ext cx="7886700" cy="973020"/>
          </a:xfrm>
        </p:spPr>
        <p:txBody>
          <a:bodyPr>
            <a:normAutofit/>
          </a:bodyPr>
          <a:lstStyle/>
          <a:p>
            <a:r>
              <a:rPr lang="en-US" sz="3600" dirty="0"/>
              <a:t>Employer Obligations</a:t>
            </a:r>
          </a:p>
        </p:txBody>
      </p:sp>
      <p:sp>
        <p:nvSpPr>
          <p:cNvPr id="3" name="Content Placeholder 2" descr="" title="">
            <a:extLst>
              <a:ext uri="{FF2B5EF4-FFF2-40B4-BE49-F238E27FC236}">
                <a16:creationId xmlns:a16="http://schemas.microsoft.com/office/drawing/2014/main" id="{4B47D3B6-52C0-B4CD-3BD1-FF0EDC18EE72}"/>
              </a:ext>
            </a:extLst>
          </p:cNvPr>
          <p:cNvSpPr>
            <a:spLocks noGrp="1"/>
          </p:cNvSpPr>
          <p:nvPr>
            <p:ph sz="half" idx="1"/>
          </p:nvPr>
        </p:nvSpPr>
        <p:spPr>
          <a:xfrm>
            <a:off x="628650" y="1338148"/>
            <a:ext cx="3886200" cy="4838816"/>
          </a:xfrm>
        </p:spPr>
        <p:txBody>
          <a:bodyPr/>
          <a:lstStyle/>
          <a:p>
            <a:r>
              <a:rPr lang="en-US" dirty="0"/>
              <a:t>Provide information to DEED as requested (confirming employee’s wages, that employer received notice, etc.)</a:t>
            </a:r>
          </a:p>
          <a:p>
            <a:r>
              <a:rPr lang="en-US" dirty="0"/>
              <a:t>Honor the leave time approved by DEED or insurance company</a:t>
            </a:r>
          </a:p>
        </p:txBody>
      </p:sp>
      <p:sp>
        <p:nvSpPr>
          <p:cNvPr id="4" name="Content Placeholder 3" descr="" title="">
            <a:extLst>
              <a:ext uri="{FF2B5EF4-FFF2-40B4-BE49-F238E27FC236}">
                <a16:creationId xmlns:a16="http://schemas.microsoft.com/office/drawing/2014/main" id="{D1FA35AC-B000-8B2F-5921-5805575635ED}"/>
              </a:ext>
            </a:extLst>
          </p:cNvPr>
          <p:cNvSpPr>
            <a:spLocks noGrp="1"/>
          </p:cNvSpPr>
          <p:nvPr>
            <p:ph sz="half" idx="2"/>
          </p:nvPr>
        </p:nvSpPr>
        <p:spPr>
          <a:xfrm>
            <a:off x="4629150" y="1338148"/>
            <a:ext cx="3886200" cy="4838816"/>
          </a:xfrm>
        </p:spPr>
        <p:txBody>
          <a:bodyPr/>
          <a:lstStyle/>
          <a:p>
            <a:r>
              <a:rPr lang="en-US" dirty="0"/>
              <a:t>Return the employee to the same or equivalent job at the end of the leave</a:t>
            </a:r>
          </a:p>
          <a:p>
            <a:r>
              <a:rPr lang="en-US" dirty="0"/>
              <a:t>If congregation has more than 15 employees, consider ADA obligations at end of paid leave period</a:t>
            </a:r>
          </a:p>
        </p:txBody>
      </p:sp>
    </p:spTree>
    <p:extLst>
      <p:ext uri="{BB962C8B-B14F-4D97-AF65-F5344CB8AC3E}">
        <p14:creationId xmlns:p14="http://schemas.microsoft.com/office/powerpoint/2010/main" val="4133739859"/>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97CC493-B375-5A68-4D6D-492D779BCBEC}"/>
              </a:ext>
            </a:extLst>
          </p:cNvPr>
          <p:cNvSpPr>
            <a:spLocks noGrp="1"/>
          </p:cNvSpPr>
          <p:nvPr>
            <p:ph type="title"/>
          </p:nvPr>
        </p:nvSpPr>
        <p:spPr/>
        <p:txBody>
          <a:bodyPr>
            <a:normAutofit/>
          </a:bodyPr>
          <a:lstStyle/>
          <a:p>
            <a:r>
              <a:rPr lang="en-US" sz="3600" dirty="0"/>
              <a:t>Managing Leaves: DEED Employer Accounts</a:t>
            </a:r>
          </a:p>
        </p:txBody>
      </p:sp>
      <p:sp>
        <p:nvSpPr>
          <p:cNvPr id="4" name="Content Placeholder 3" descr="" title="">
            <a:extLst>
              <a:ext uri="{FF2B5EF4-FFF2-40B4-BE49-F238E27FC236}">
                <a16:creationId xmlns:a16="http://schemas.microsoft.com/office/drawing/2014/main" id="{5ACAF592-AF47-2754-1369-51D5D8058312}"/>
              </a:ext>
            </a:extLst>
          </p:cNvPr>
          <p:cNvSpPr>
            <a:spLocks noGrp="1"/>
          </p:cNvSpPr>
          <p:nvPr>
            <p:ph sz="half" idx="1"/>
          </p:nvPr>
        </p:nvSpPr>
        <p:spPr>
          <a:xfrm>
            <a:off x="628650" y="1690689"/>
            <a:ext cx="3886200" cy="4017551"/>
          </a:xfrm>
        </p:spPr>
        <p:txBody>
          <a:bodyPr>
            <a:normAutofit/>
          </a:bodyPr>
          <a:lstStyle/>
          <a:p>
            <a:r>
              <a:rPr lang="en-US" sz="2000" dirty="0"/>
              <a:t>Employers will set up an account on the Paid Leave Employer Portal with DEED</a:t>
            </a:r>
          </a:p>
          <a:p>
            <a:r>
              <a:rPr lang="en-US" sz="2000" dirty="0"/>
              <a:t>Employers will use this account to review applications for leave, leave determinations and more</a:t>
            </a:r>
          </a:p>
          <a:p>
            <a:r>
              <a:rPr lang="en-US" sz="2000" dirty="0"/>
              <a:t>Employers will be required to designate a paid leave administrator with portal access who is the point of contact between DEED and the employer</a:t>
            </a:r>
          </a:p>
          <a:p>
            <a:endParaRPr lang="en-US" dirty="0"/>
          </a:p>
        </p:txBody>
      </p:sp>
      <p:pic>
        <p:nvPicPr>
          <p:cNvPr id="6" name="Content Placeholder 5" descr="" title="">
            <a:extLst>
              <a:ext uri="{FF2B5EF4-FFF2-40B4-BE49-F238E27FC236}">
                <a16:creationId xmlns:a16="http://schemas.microsoft.com/office/drawing/2014/main" id="{ED8FED10-878B-F05F-A808-151C6FC216FD}"/>
              </a:ext>
            </a:extLst>
          </p:cNvPr>
          <p:cNvPicPr>
            <a:picLocks noGrp="1" noChangeAspect="1"/>
          </p:cNvPicPr>
          <p:nvPr>
            <p:ph sz="half" idx="2"/>
          </p:nvPr>
        </p:nvPicPr>
        <p:blipFill>
          <a:blip r:embed="rId3"/>
          <a:stretch>
            <a:fillRect/>
          </a:stretch>
        </p:blipFill>
        <p:spPr>
          <a:xfrm>
            <a:off x="4873858" y="1690689"/>
            <a:ext cx="3886200" cy="3112614"/>
          </a:xfrm>
          <a:prstGeom prst="rect">
            <a:avLst/>
          </a:prstGeom>
        </p:spPr>
      </p:pic>
    </p:spTree>
    <p:extLst>
      <p:ext uri="{BB962C8B-B14F-4D97-AF65-F5344CB8AC3E}">
        <p14:creationId xmlns:p14="http://schemas.microsoft.com/office/powerpoint/2010/main" val="1741214507"/>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ADAA5C6-38FA-9B17-8667-D9726259B886}"/>
              </a:ext>
            </a:extLst>
          </p:cNvPr>
          <p:cNvSpPr>
            <a:spLocks noGrp="1"/>
          </p:cNvSpPr>
          <p:nvPr>
            <p:ph type="title"/>
          </p:nvPr>
        </p:nvSpPr>
        <p:spPr>
          <a:xfrm>
            <a:off x="628650" y="365127"/>
            <a:ext cx="7886700" cy="1010152"/>
          </a:xfrm>
        </p:spPr>
        <p:txBody>
          <a:bodyPr>
            <a:normAutofit/>
          </a:bodyPr>
          <a:lstStyle/>
          <a:p>
            <a:r>
              <a:rPr lang="en-US" sz="3200" dirty="0"/>
              <a:t>Tracking Employee Leaves</a:t>
            </a:r>
          </a:p>
        </p:txBody>
      </p:sp>
      <p:sp>
        <p:nvSpPr>
          <p:cNvPr id="3" name="Content Placeholder 2" descr="" title="">
            <a:extLst>
              <a:ext uri="{FF2B5EF4-FFF2-40B4-BE49-F238E27FC236}">
                <a16:creationId xmlns:a16="http://schemas.microsoft.com/office/drawing/2014/main" id="{236BB164-2D95-1D5C-F30D-19A0A81F7B3A}"/>
              </a:ext>
            </a:extLst>
          </p:cNvPr>
          <p:cNvSpPr>
            <a:spLocks noGrp="1"/>
          </p:cNvSpPr>
          <p:nvPr>
            <p:ph sz="half" idx="1"/>
          </p:nvPr>
        </p:nvSpPr>
        <p:spPr>
          <a:xfrm>
            <a:off x="628650" y="1640502"/>
            <a:ext cx="3508452" cy="4351338"/>
          </a:xfrm>
        </p:spPr>
        <p:txBody>
          <a:bodyPr/>
          <a:lstStyle/>
          <a:p>
            <a:pPr marL="0" indent="0">
              <a:buNone/>
            </a:pPr>
            <a:r>
              <a:rPr lang="en-US" dirty="0"/>
              <a:t>Employers will be able to track the status of each leave application, and view notices from DEED’s Paid Leave Division.</a:t>
            </a:r>
          </a:p>
          <a:p>
            <a:pPr marL="0" indent="0">
              <a:buNone/>
            </a:pPr>
            <a:endParaRPr lang="en-US" dirty="0"/>
          </a:p>
        </p:txBody>
      </p:sp>
      <p:pic>
        <p:nvPicPr>
          <p:cNvPr id="5" name="Content Placeholder 4" descr="" title="">
            <a:extLst>
              <a:ext uri="{FF2B5EF4-FFF2-40B4-BE49-F238E27FC236}">
                <a16:creationId xmlns:a16="http://schemas.microsoft.com/office/drawing/2014/main" id="{C07B80AB-8372-BE94-0689-85A3E93BBFE9}"/>
              </a:ext>
            </a:extLst>
          </p:cNvPr>
          <p:cNvPicPr>
            <a:picLocks noGrp="1" noChangeAspect="1"/>
          </p:cNvPicPr>
          <p:nvPr>
            <p:ph sz="half" idx="2"/>
          </p:nvPr>
        </p:nvPicPr>
        <p:blipFill>
          <a:blip r:embed="rId3"/>
          <a:stretch>
            <a:fillRect/>
          </a:stretch>
        </p:blipFill>
        <p:spPr>
          <a:xfrm>
            <a:off x="4282069" y="1375278"/>
            <a:ext cx="4572000" cy="3862116"/>
          </a:xfrm>
          <a:prstGeom prst="rect">
            <a:avLst/>
          </a:prstGeom>
        </p:spPr>
      </p:pic>
    </p:spTree>
    <p:extLst>
      <p:ext uri="{BB962C8B-B14F-4D97-AF65-F5344CB8AC3E}">
        <p14:creationId xmlns:p14="http://schemas.microsoft.com/office/powerpoint/2010/main" val="1622648290"/>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C185D24-234B-410A-5BA1-89D01AE17F36}"/>
              </a:ext>
            </a:extLst>
          </p:cNvPr>
          <p:cNvSpPr>
            <a:spLocks noGrp="1"/>
          </p:cNvSpPr>
          <p:nvPr>
            <p:ph type="title"/>
          </p:nvPr>
        </p:nvSpPr>
        <p:spPr/>
        <p:txBody>
          <a:bodyPr>
            <a:normAutofit/>
          </a:bodyPr>
          <a:lstStyle/>
          <a:p>
            <a:r>
              <a:rPr lang="en-US" sz="3600" dirty="0"/>
              <a:t>Appeals</a:t>
            </a:r>
          </a:p>
        </p:txBody>
      </p:sp>
      <p:sp>
        <p:nvSpPr>
          <p:cNvPr id="3" name="Content Placeholder 2" descr="" title="">
            <a:extLst>
              <a:ext uri="{FF2B5EF4-FFF2-40B4-BE49-F238E27FC236}">
                <a16:creationId xmlns:a16="http://schemas.microsoft.com/office/drawing/2014/main" id="{C8D495D5-27D6-B862-EC89-8446011F08C4}"/>
              </a:ext>
            </a:extLst>
          </p:cNvPr>
          <p:cNvSpPr>
            <a:spLocks noGrp="1"/>
          </p:cNvSpPr>
          <p:nvPr>
            <p:ph sz="half" idx="1"/>
          </p:nvPr>
        </p:nvSpPr>
        <p:spPr>
          <a:xfrm>
            <a:off x="628650" y="1512359"/>
            <a:ext cx="3886200" cy="4351338"/>
          </a:xfrm>
        </p:spPr>
        <p:txBody>
          <a:bodyPr/>
          <a:lstStyle/>
          <a:p>
            <a:r>
              <a:rPr lang="en-US" sz="2400" dirty="0"/>
              <a:t>An employee may appeal the denial of benefits through DEED</a:t>
            </a:r>
          </a:p>
          <a:p>
            <a:r>
              <a:rPr lang="en-US" sz="2400" dirty="0"/>
              <a:t>Appeals of DEED leave decisions are then heard by the Minnesota Court of Appeals</a:t>
            </a:r>
          </a:p>
          <a:p>
            <a:endParaRPr lang="en-US" dirty="0"/>
          </a:p>
        </p:txBody>
      </p:sp>
      <p:pic>
        <p:nvPicPr>
          <p:cNvPr id="5" name="Content Placeholder 4" descr="" title="">
            <a:extLst>
              <a:ext uri="{FF2B5EF4-FFF2-40B4-BE49-F238E27FC236}">
                <a16:creationId xmlns:a16="http://schemas.microsoft.com/office/drawing/2014/main" id="{6B15107E-663A-53A3-5584-250ED1B30E2C}"/>
              </a:ext>
            </a:extLst>
          </p:cNvPr>
          <p:cNvPicPr>
            <a:picLocks noGrp="1" noChangeAspect="1"/>
          </p:cNvPicPr>
          <p:nvPr>
            <p:ph sz="half" idx="2"/>
          </p:nvPr>
        </p:nvPicPr>
        <p:blipFill>
          <a:blip r:embed="rId3"/>
          <a:stretch>
            <a:fillRect/>
          </a:stretch>
        </p:blipFill>
        <p:spPr>
          <a:xfrm>
            <a:off x="4791884" y="1416205"/>
            <a:ext cx="3996604" cy="3182385"/>
          </a:xfrm>
          <a:prstGeom prst="rect">
            <a:avLst/>
          </a:prstGeom>
        </p:spPr>
      </p:pic>
    </p:spTree>
    <p:extLst>
      <p:ext uri="{BB962C8B-B14F-4D97-AF65-F5344CB8AC3E}">
        <p14:creationId xmlns:p14="http://schemas.microsoft.com/office/powerpoint/2010/main" val="3389161785"/>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BA7E4C1-46FB-4717-89C8-CA2925BFEE12}"/>
              </a:ext>
            </a:extLst>
          </p:cNvPr>
          <p:cNvSpPr>
            <a:spLocks noGrp="1"/>
          </p:cNvSpPr>
          <p:nvPr>
            <p:ph type="title"/>
          </p:nvPr>
        </p:nvSpPr>
        <p:spPr/>
        <p:txBody>
          <a:bodyPr>
            <a:normAutofit/>
          </a:bodyPr>
          <a:lstStyle/>
          <a:p>
            <a:r>
              <a:rPr lang="en-US" sz="3600" dirty="0"/>
              <a:t>Employee Rights</a:t>
            </a:r>
          </a:p>
        </p:txBody>
      </p:sp>
      <p:sp>
        <p:nvSpPr>
          <p:cNvPr id="3" name="Content Placeholder 2" descr="" title="">
            <a:extLst>
              <a:ext uri="{FF2B5EF4-FFF2-40B4-BE49-F238E27FC236}">
                <a16:creationId xmlns:a16="http://schemas.microsoft.com/office/drawing/2014/main" id="{18ED75F4-923C-1A41-A802-59317EBC4B3D}"/>
              </a:ext>
            </a:extLst>
          </p:cNvPr>
          <p:cNvSpPr>
            <a:spLocks noGrp="1"/>
          </p:cNvSpPr>
          <p:nvPr>
            <p:ph sz="half" idx="1"/>
          </p:nvPr>
        </p:nvSpPr>
        <p:spPr>
          <a:xfrm>
            <a:off x="628650" y="1472368"/>
            <a:ext cx="8290761" cy="4351338"/>
          </a:xfrm>
        </p:spPr>
        <p:txBody>
          <a:bodyPr>
            <a:normAutofit/>
          </a:bodyPr>
          <a:lstStyle/>
          <a:p>
            <a:r>
              <a:rPr lang="en-US" sz="2400" dirty="0"/>
              <a:t>Primary right:  </a:t>
            </a:r>
            <a:r>
              <a:rPr lang="en-US" sz="2400" b="1" u="sng" dirty="0"/>
              <a:t>Job protection </a:t>
            </a:r>
            <a:r>
              <a:rPr lang="en-US" sz="2400" dirty="0"/>
              <a:t>upon return, provided they return at the end of the designated available leave time</a:t>
            </a:r>
          </a:p>
          <a:p>
            <a:pPr lvl="0"/>
            <a:r>
              <a:rPr lang="en-US" sz="2400" dirty="0"/>
              <a:t>No </a:t>
            </a:r>
            <a:r>
              <a:rPr lang="en-US" sz="2400" b="1" u="sng" dirty="0"/>
              <a:t>interference</a:t>
            </a:r>
            <a:r>
              <a:rPr lang="en-US" sz="2400" dirty="0"/>
              <a:t> with leave (i.e., employer must give the employee time off as determined under PFML rules)</a:t>
            </a:r>
          </a:p>
          <a:p>
            <a:pPr lvl="0"/>
            <a:r>
              <a:rPr lang="en-US" sz="2400" dirty="0"/>
              <a:t>No </a:t>
            </a:r>
            <a:r>
              <a:rPr lang="en-US" sz="2400" b="1" u="sng" dirty="0"/>
              <a:t>retaliation</a:t>
            </a:r>
            <a:r>
              <a:rPr lang="en-US" sz="2400" dirty="0"/>
              <a:t> for taking leave</a:t>
            </a:r>
          </a:p>
          <a:p>
            <a:pPr lvl="0"/>
            <a:r>
              <a:rPr lang="en-US" sz="2400" dirty="0"/>
              <a:t>If an employee exhausts PFML and still can’t return to work, employers with more than 15 employees must consider disability/ADA concerns and determine whether leave should continue, unpaid</a:t>
            </a:r>
          </a:p>
          <a:p>
            <a:endParaRPr lang="en-US" dirty="0"/>
          </a:p>
        </p:txBody>
      </p:sp>
    </p:spTree>
    <p:extLst>
      <p:ext uri="{BB962C8B-B14F-4D97-AF65-F5344CB8AC3E}">
        <p14:creationId xmlns:p14="http://schemas.microsoft.com/office/powerpoint/2010/main" val="3286397504"/>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E54E320-4095-3ECE-E89B-B12F4526DCA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65056A7D-A1C1-D6E4-2181-3A42B06F41A0}"/>
              </a:ext>
            </a:extLst>
          </p:cNvPr>
          <p:cNvSpPr>
            <a:spLocks noGrp="1"/>
          </p:cNvSpPr>
          <p:nvPr>
            <p:ph type="title"/>
          </p:nvPr>
        </p:nvSpPr>
        <p:spPr/>
        <p:txBody>
          <a:bodyPr>
            <a:normAutofit/>
          </a:bodyPr>
          <a:lstStyle/>
          <a:p>
            <a:r>
              <a:rPr lang="en-US" sz="3600" dirty="0"/>
              <a:t>Employee Rights, continued</a:t>
            </a:r>
          </a:p>
        </p:txBody>
      </p:sp>
      <p:sp>
        <p:nvSpPr>
          <p:cNvPr id="3" name="Content Placeholder 2" descr="" title="">
            <a:extLst>
              <a:ext uri="{FF2B5EF4-FFF2-40B4-BE49-F238E27FC236}">
                <a16:creationId xmlns:a16="http://schemas.microsoft.com/office/drawing/2014/main" id="{135D2934-7A8F-5EC2-B909-1D1E417AE448}"/>
              </a:ext>
            </a:extLst>
          </p:cNvPr>
          <p:cNvSpPr>
            <a:spLocks noGrp="1"/>
          </p:cNvSpPr>
          <p:nvPr>
            <p:ph sz="half" idx="1"/>
          </p:nvPr>
        </p:nvSpPr>
        <p:spPr>
          <a:xfrm>
            <a:off x="628650" y="1538868"/>
            <a:ext cx="8290761" cy="4284838"/>
          </a:xfrm>
        </p:spPr>
        <p:txBody>
          <a:bodyPr>
            <a:normAutofit/>
          </a:bodyPr>
          <a:lstStyle/>
          <a:p>
            <a:pPr lvl="0"/>
            <a:r>
              <a:rPr lang="en-US" sz="2400" dirty="0"/>
              <a:t>Continuation of group benefits, with employee continuing to pay their share of premiums</a:t>
            </a:r>
          </a:p>
          <a:p>
            <a:pPr lvl="0"/>
            <a:r>
              <a:rPr lang="en-US" sz="2400" dirty="0"/>
              <a:t>Upon return, benefits to be resumed “in the same manner and at the same levels as provided when the leave began”</a:t>
            </a:r>
          </a:p>
          <a:p>
            <a:pPr lvl="0"/>
            <a:r>
              <a:rPr lang="en-US" sz="2400" dirty="0"/>
              <a:t>Leave time not to be treated as or counted toward a break in service for purposes of vesting or ability to participate in a pension or retirement plan</a:t>
            </a:r>
          </a:p>
          <a:p>
            <a:endParaRPr lang="en-US" dirty="0"/>
          </a:p>
        </p:txBody>
      </p:sp>
    </p:spTree>
    <p:extLst>
      <p:ext uri="{BB962C8B-B14F-4D97-AF65-F5344CB8AC3E}">
        <p14:creationId xmlns:p14="http://schemas.microsoft.com/office/powerpoint/2010/main" val="261059279"/>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2294265-369B-03C9-EC43-B23631BB18DD}"/>
              </a:ext>
            </a:extLst>
          </p:cNvPr>
          <p:cNvSpPr>
            <a:spLocks noGrp="1"/>
          </p:cNvSpPr>
          <p:nvPr>
            <p:ph type="title"/>
          </p:nvPr>
        </p:nvSpPr>
        <p:spPr>
          <a:xfrm>
            <a:off x="2773755" y="2103437"/>
            <a:ext cx="3596489" cy="1325563"/>
          </a:xfrm>
        </p:spPr>
        <p:txBody>
          <a:bodyPr>
            <a:normAutofit/>
          </a:bodyPr>
          <a:lstStyle/>
          <a:p>
            <a:pPr algn="ctr"/>
            <a:r>
              <a:rPr lang="en-US" dirty="0"/>
              <a:t>Coverage</a:t>
            </a:r>
          </a:p>
        </p:txBody>
      </p:sp>
    </p:spTree>
    <p:extLst>
      <p:ext uri="{BB962C8B-B14F-4D97-AF65-F5344CB8AC3E}">
        <p14:creationId xmlns:p14="http://schemas.microsoft.com/office/powerpoint/2010/main" val="1032157562"/>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D88A5E1-C542-1B79-BA0D-631CEF2BCCFA}"/>
              </a:ext>
            </a:extLst>
          </p:cNvPr>
          <p:cNvSpPr>
            <a:spLocks noGrp="1"/>
          </p:cNvSpPr>
          <p:nvPr>
            <p:ph type="title"/>
          </p:nvPr>
        </p:nvSpPr>
        <p:spPr>
          <a:xfrm>
            <a:off x="628650" y="365127"/>
            <a:ext cx="7886700" cy="1039928"/>
          </a:xfrm>
        </p:spPr>
        <p:txBody>
          <a:bodyPr>
            <a:normAutofit/>
          </a:bodyPr>
          <a:lstStyle/>
          <a:p>
            <a:r>
              <a:rPr lang="en-US" sz="3600" dirty="0"/>
              <a:t>Relation to other laws</a:t>
            </a:r>
          </a:p>
        </p:txBody>
      </p:sp>
      <p:sp>
        <p:nvSpPr>
          <p:cNvPr id="3" name="Content Placeholder 2" descr="" title="">
            <a:extLst>
              <a:ext uri="{FF2B5EF4-FFF2-40B4-BE49-F238E27FC236}">
                <a16:creationId xmlns:a16="http://schemas.microsoft.com/office/drawing/2014/main" id="{08EE584D-B022-ABB2-63FB-5584CBA1A976}"/>
              </a:ext>
            </a:extLst>
          </p:cNvPr>
          <p:cNvSpPr>
            <a:spLocks noGrp="1"/>
          </p:cNvSpPr>
          <p:nvPr>
            <p:ph sz="half" idx="1"/>
          </p:nvPr>
        </p:nvSpPr>
        <p:spPr>
          <a:xfrm>
            <a:off x="628650" y="1405056"/>
            <a:ext cx="7886699" cy="4354812"/>
          </a:xfrm>
        </p:spPr>
        <p:txBody>
          <a:bodyPr>
            <a:normAutofit/>
          </a:bodyPr>
          <a:lstStyle/>
          <a:p>
            <a:r>
              <a:rPr lang="en-US" sz="2400" dirty="0"/>
              <a:t>Landscape of leave laws is now even more complex:</a:t>
            </a:r>
          </a:p>
          <a:p>
            <a:pPr lvl="1"/>
            <a:r>
              <a:rPr lang="en-US" sz="2000" dirty="0"/>
              <a:t>FMLA (employers with 50 or more employees)</a:t>
            </a:r>
          </a:p>
          <a:p>
            <a:pPr lvl="1"/>
            <a:r>
              <a:rPr lang="en-US" sz="2000" dirty="0"/>
              <a:t>ADA (employers with 15 or more employees)</a:t>
            </a:r>
          </a:p>
          <a:p>
            <a:pPr lvl="1"/>
            <a:r>
              <a:rPr lang="en-US" sz="2000" dirty="0"/>
              <a:t>Workers Compensation</a:t>
            </a:r>
          </a:p>
          <a:p>
            <a:pPr lvl="1"/>
            <a:r>
              <a:rPr lang="en-US" sz="2000" dirty="0"/>
              <a:t>Minnesota Parenting Leave</a:t>
            </a:r>
          </a:p>
          <a:p>
            <a:pPr lvl="1"/>
            <a:r>
              <a:rPr lang="en-US" sz="2000" dirty="0"/>
              <a:t>Private short-term disability</a:t>
            </a:r>
          </a:p>
          <a:p>
            <a:pPr lvl="1"/>
            <a:r>
              <a:rPr lang="en-US" sz="2000" dirty="0"/>
              <a:t>Pregnancy disability requirements</a:t>
            </a:r>
          </a:p>
          <a:p>
            <a:pPr lvl="1"/>
            <a:r>
              <a:rPr lang="en-US" sz="2000" dirty="0"/>
              <a:t>PFML</a:t>
            </a:r>
          </a:p>
          <a:p>
            <a:r>
              <a:rPr lang="en-US" sz="2400" dirty="0"/>
              <a:t>Consider all of these potential leave factors, and call if you are concerned about satisfying the rules of all statutes</a:t>
            </a:r>
          </a:p>
          <a:p>
            <a:pPr marL="0" indent="0">
              <a:buNone/>
            </a:pPr>
            <a:endParaRPr lang="en-US" dirty="0"/>
          </a:p>
        </p:txBody>
      </p:sp>
    </p:spTree>
    <p:extLst>
      <p:ext uri="{BB962C8B-B14F-4D97-AF65-F5344CB8AC3E}">
        <p14:creationId xmlns:p14="http://schemas.microsoft.com/office/powerpoint/2010/main" val="1674857954"/>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3E1BD80-F3E4-9569-2856-E1A61A9BE5C6}"/>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9354263E-1F6A-CC49-17D4-936375E105CE}"/>
              </a:ext>
            </a:extLst>
          </p:cNvPr>
          <p:cNvSpPr>
            <a:spLocks noGrp="1"/>
          </p:cNvSpPr>
          <p:nvPr>
            <p:ph type="title"/>
          </p:nvPr>
        </p:nvSpPr>
        <p:spPr>
          <a:xfrm>
            <a:off x="2303546" y="2103437"/>
            <a:ext cx="4536908" cy="1325563"/>
          </a:xfrm>
        </p:spPr>
        <p:txBody>
          <a:bodyPr/>
          <a:lstStyle/>
          <a:p>
            <a:pPr algn="ctr"/>
            <a:r>
              <a:rPr lang="en-US" dirty="0"/>
              <a:t>Policy Decisions</a:t>
            </a:r>
          </a:p>
        </p:txBody>
      </p:sp>
    </p:spTree>
    <p:extLst>
      <p:ext uri="{BB962C8B-B14F-4D97-AF65-F5344CB8AC3E}">
        <p14:creationId xmlns:p14="http://schemas.microsoft.com/office/powerpoint/2010/main" val="845808640"/>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71844156-1173-95E0-3225-093DEAC8BC4F}"/>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DD7E3DE1-2428-C68A-8FC5-09E1E96658A0}"/>
              </a:ext>
            </a:extLst>
          </p:cNvPr>
          <p:cNvSpPr>
            <a:spLocks noGrp="1"/>
          </p:cNvSpPr>
          <p:nvPr>
            <p:ph type="title"/>
          </p:nvPr>
        </p:nvSpPr>
        <p:spPr>
          <a:xfrm>
            <a:off x="628650" y="365127"/>
            <a:ext cx="7886700" cy="1039928"/>
          </a:xfrm>
        </p:spPr>
        <p:txBody>
          <a:bodyPr>
            <a:normAutofit/>
          </a:bodyPr>
          <a:lstStyle/>
          <a:p>
            <a:r>
              <a:rPr lang="en-US" sz="3600" dirty="0"/>
              <a:t>Public vs. Private Plan</a:t>
            </a:r>
          </a:p>
        </p:txBody>
      </p:sp>
      <p:sp>
        <p:nvSpPr>
          <p:cNvPr id="3" name="Content Placeholder 2" descr="" title="">
            <a:extLst>
              <a:ext uri="{FF2B5EF4-FFF2-40B4-BE49-F238E27FC236}">
                <a16:creationId xmlns:a16="http://schemas.microsoft.com/office/drawing/2014/main" id="{69945FA0-8B82-2861-B5AC-9CD417E77231}"/>
              </a:ext>
            </a:extLst>
          </p:cNvPr>
          <p:cNvSpPr>
            <a:spLocks noGrp="1"/>
          </p:cNvSpPr>
          <p:nvPr>
            <p:ph sz="half" idx="1"/>
          </p:nvPr>
        </p:nvSpPr>
        <p:spPr>
          <a:xfrm>
            <a:off x="628650" y="1405056"/>
            <a:ext cx="7886699" cy="4354812"/>
          </a:xfrm>
        </p:spPr>
        <p:txBody>
          <a:bodyPr>
            <a:normAutofit/>
          </a:bodyPr>
          <a:lstStyle/>
          <a:p>
            <a:r>
              <a:rPr lang="en-US" sz="2400" dirty="0"/>
              <a:t>Primarily a budget consideration</a:t>
            </a:r>
          </a:p>
          <a:p>
            <a:r>
              <a:rPr lang="en-US" sz="2400" dirty="0"/>
              <a:t>Private insurance may provide more robust administrative services and relieve pastors or congregation leaders from having to administer the program</a:t>
            </a:r>
          </a:p>
          <a:p>
            <a:pPr marL="0" indent="0">
              <a:buNone/>
            </a:pPr>
            <a:endParaRPr lang="en-US" dirty="0"/>
          </a:p>
        </p:txBody>
      </p:sp>
    </p:spTree>
    <p:extLst>
      <p:ext uri="{BB962C8B-B14F-4D97-AF65-F5344CB8AC3E}">
        <p14:creationId xmlns:p14="http://schemas.microsoft.com/office/powerpoint/2010/main" val="3518004136"/>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390BAF8-54BC-4F5F-CF77-A35BFA21E91B}"/>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3DEF2F1-499C-05EC-FCD7-C31E7B675E58}"/>
              </a:ext>
            </a:extLst>
          </p:cNvPr>
          <p:cNvSpPr>
            <a:spLocks noGrp="1"/>
          </p:cNvSpPr>
          <p:nvPr>
            <p:ph type="title"/>
          </p:nvPr>
        </p:nvSpPr>
        <p:spPr>
          <a:xfrm>
            <a:off x="628650" y="365127"/>
            <a:ext cx="7886700" cy="1039928"/>
          </a:xfrm>
        </p:spPr>
        <p:txBody>
          <a:bodyPr>
            <a:normAutofit/>
          </a:bodyPr>
          <a:lstStyle/>
          <a:p>
            <a:r>
              <a:rPr lang="en-US" sz="3600" dirty="0"/>
              <a:t>Cost split with employees?</a:t>
            </a:r>
          </a:p>
        </p:txBody>
      </p:sp>
      <p:sp>
        <p:nvSpPr>
          <p:cNvPr id="3" name="Content Placeholder 2" descr="" title="">
            <a:extLst>
              <a:ext uri="{FF2B5EF4-FFF2-40B4-BE49-F238E27FC236}">
                <a16:creationId xmlns:a16="http://schemas.microsoft.com/office/drawing/2014/main" id="{5F6F91FF-B06A-B919-E074-C9BBE9066E05}"/>
              </a:ext>
            </a:extLst>
          </p:cNvPr>
          <p:cNvSpPr>
            <a:spLocks noGrp="1"/>
          </p:cNvSpPr>
          <p:nvPr>
            <p:ph sz="half" idx="1"/>
          </p:nvPr>
        </p:nvSpPr>
        <p:spPr>
          <a:xfrm>
            <a:off x="628650" y="1405056"/>
            <a:ext cx="7886699" cy="4354812"/>
          </a:xfrm>
        </p:spPr>
        <p:txBody>
          <a:bodyPr>
            <a:normAutofit/>
          </a:bodyPr>
          <a:lstStyle/>
          <a:p>
            <a:r>
              <a:rPr lang="en-US" sz="2400" dirty="0"/>
              <a:t>For employers with more than 30 employees (whose tax rate is .88%), employer may split up to ½ of the cost with employees, capped at .44%</a:t>
            </a:r>
          </a:p>
          <a:p>
            <a:r>
              <a:rPr lang="en-US" sz="2400" dirty="0"/>
              <a:t>For employers with 30 or fewer employees (whose tax rate is .66%), employer may charge up to .44% to employees</a:t>
            </a:r>
          </a:p>
          <a:p>
            <a:r>
              <a:rPr lang="en-US" sz="2400" dirty="0"/>
              <a:t>Employee contributions taken through payroll deduction, as with health or other insurance premiums</a:t>
            </a:r>
          </a:p>
          <a:p>
            <a:pPr marL="0" indent="0">
              <a:buNone/>
            </a:pPr>
            <a:endParaRPr lang="en-US" dirty="0"/>
          </a:p>
        </p:txBody>
      </p:sp>
    </p:spTree>
    <p:extLst>
      <p:ext uri="{BB962C8B-B14F-4D97-AF65-F5344CB8AC3E}">
        <p14:creationId xmlns:p14="http://schemas.microsoft.com/office/powerpoint/2010/main" val="800254816"/>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C1099D8-D2B5-B82F-269B-6A28FD3C534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69D3A3B-C550-7DCE-D68F-7D40710BE612}"/>
              </a:ext>
            </a:extLst>
          </p:cNvPr>
          <p:cNvSpPr>
            <a:spLocks noGrp="1"/>
          </p:cNvSpPr>
          <p:nvPr>
            <p:ph type="title"/>
          </p:nvPr>
        </p:nvSpPr>
        <p:spPr>
          <a:xfrm>
            <a:off x="628650" y="365127"/>
            <a:ext cx="7886700" cy="1039928"/>
          </a:xfrm>
        </p:spPr>
        <p:txBody>
          <a:bodyPr>
            <a:normAutofit/>
          </a:bodyPr>
          <a:lstStyle/>
          <a:p>
            <a:r>
              <a:rPr lang="en-US" sz="3600" dirty="0"/>
              <a:t>Leave Policies</a:t>
            </a:r>
          </a:p>
        </p:txBody>
      </p:sp>
      <p:sp>
        <p:nvSpPr>
          <p:cNvPr id="3" name="Content Placeholder 2" descr="" title="">
            <a:extLst>
              <a:ext uri="{FF2B5EF4-FFF2-40B4-BE49-F238E27FC236}">
                <a16:creationId xmlns:a16="http://schemas.microsoft.com/office/drawing/2014/main" id="{0CB2DA8F-0EA4-6B2C-111D-D0937608EB6C}"/>
              </a:ext>
            </a:extLst>
          </p:cNvPr>
          <p:cNvSpPr>
            <a:spLocks noGrp="1"/>
          </p:cNvSpPr>
          <p:nvPr>
            <p:ph sz="half" idx="1"/>
          </p:nvPr>
        </p:nvSpPr>
        <p:spPr>
          <a:xfrm>
            <a:off x="628650" y="1405056"/>
            <a:ext cx="7886699" cy="4354812"/>
          </a:xfrm>
        </p:spPr>
        <p:txBody>
          <a:bodyPr>
            <a:normAutofit/>
          </a:bodyPr>
          <a:lstStyle/>
          <a:p>
            <a:r>
              <a:rPr lang="en-US" dirty="0"/>
              <a:t>Whether to supplement benefits provided under state law?</a:t>
            </a:r>
          </a:p>
          <a:p>
            <a:pPr marL="457200" lvl="1" indent="0">
              <a:buNone/>
            </a:pPr>
            <a:r>
              <a:rPr lang="en-US" dirty="0"/>
              <a:t>Employees will only be paid a percentage of their total wage, capped at “average weekly wage” of $1,372 per week, under the new law</a:t>
            </a:r>
          </a:p>
          <a:p>
            <a:pPr marL="457200" lvl="1" indent="0">
              <a:buNone/>
            </a:pPr>
            <a:r>
              <a:rPr lang="en-US" dirty="0"/>
              <a:t>Congregations that currently provide some paid leave, or who want to offer benefits over and above that provided by the state, may supplement state benefit up to amount of employee’s total wages (but no more)</a:t>
            </a:r>
          </a:p>
          <a:p>
            <a:pPr marL="0" indent="0">
              <a:buNone/>
            </a:pPr>
            <a:endParaRPr lang="en-US" dirty="0"/>
          </a:p>
          <a:p>
            <a:pPr marL="0" indent="0">
              <a:buNone/>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844397889"/>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A669CF4A-0878-A3CF-187E-6B81B444ADE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036CA7A0-1614-B1B4-B6C5-12E207EB517F}"/>
              </a:ext>
            </a:extLst>
          </p:cNvPr>
          <p:cNvSpPr>
            <a:spLocks noGrp="1"/>
          </p:cNvSpPr>
          <p:nvPr>
            <p:ph type="title"/>
          </p:nvPr>
        </p:nvSpPr>
        <p:spPr>
          <a:xfrm>
            <a:off x="628650" y="365127"/>
            <a:ext cx="7886700" cy="1039928"/>
          </a:xfrm>
        </p:spPr>
        <p:txBody>
          <a:bodyPr>
            <a:normAutofit/>
          </a:bodyPr>
          <a:lstStyle/>
          <a:p>
            <a:r>
              <a:rPr lang="en-US" sz="3600" dirty="0"/>
              <a:t>Leave Policies</a:t>
            </a:r>
          </a:p>
        </p:txBody>
      </p:sp>
      <p:sp>
        <p:nvSpPr>
          <p:cNvPr id="3" name="Content Placeholder 2" descr="" title="">
            <a:extLst>
              <a:ext uri="{FF2B5EF4-FFF2-40B4-BE49-F238E27FC236}">
                <a16:creationId xmlns:a16="http://schemas.microsoft.com/office/drawing/2014/main" id="{C089E126-94CD-C24F-C91E-DE8B189DC1F6}"/>
              </a:ext>
            </a:extLst>
          </p:cNvPr>
          <p:cNvSpPr>
            <a:spLocks noGrp="1"/>
          </p:cNvSpPr>
          <p:nvPr>
            <p:ph sz="half" idx="1"/>
          </p:nvPr>
        </p:nvSpPr>
        <p:spPr>
          <a:xfrm>
            <a:off x="628650" y="1405056"/>
            <a:ext cx="7886699" cy="4354812"/>
          </a:xfrm>
        </p:spPr>
        <p:txBody>
          <a:bodyPr>
            <a:normAutofit/>
          </a:bodyPr>
          <a:lstStyle/>
          <a:p>
            <a:r>
              <a:rPr lang="en-US" dirty="0"/>
              <a:t>Ability to supplement some or all types of PFML under state law</a:t>
            </a:r>
          </a:p>
          <a:p>
            <a:pPr lvl="1">
              <a:buFontTx/>
              <a:buChar char="-"/>
            </a:pPr>
            <a:r>
              <a:rPr lang="en-US" dirty="0"/>
              <a:t>Subject to normal non-discrimination rules</a:t>
            </a:r>
          </a:p>
          <a:p>
            <a:pPr lvl="1">
              <a:buFontTx/>
              <a:buChar char="-"/>
            </a:pPr>
            <a:r>
              <a:rPr lang="en-US" dirty="0"/>
              <a:t>Consider consistency with other policies of the congregation</a:t>
            </a:r>
          </a:p>
          <a:p>
            <a:pPr lvl="1">
              <a:buFontTx/>
              <a:buChar char="-"/>
            </a:pPr>
            <a:r>
              <a:rPr lang="en-US" dirty="0"/>
              <a:t>Consider employee morale implications of supplementing some types of leave but not others</a:t>
            </a:r>
          </a:p>
          <a:p>
            <a:r>
              <a:rPr lang="en-US" dirty="0"/>
              <a:t>No obligation to supplement beyond PFML benefits</a:t>
            </a:r>
          </a:p>
          <a:p>
            <a:pPr marL="0" indent="0">
              <a:buNone/>
            </a:pPr>
            <a:endParaRPr lang="en-US" dirty="0"/>
          </a:p>
          <a:p>
            <a:pPr marL="0" indent="0">
              <a:buNone/>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947498400"/>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A7C0D2E-5A31-42E4-0A1D-3EE3D0093392}"/>
              </a:ext>
            </a:extLst>
          </p:cNvPr>
          <p:cNvSpPr>
            <a:spLocks noGrp="1"/>
          </p:cNvSpPr>
          <p:nvPr>
            <p:ph type="title"/>
          </p:nvPr>
        </p:nvSpPr>
        <p:spPr/>
        <p:txBody>
          <a:bodyPr>
            <a:normAutofit/>
          </a:bodyPr>
          <a:lstStyle/>
          <a:p>
            <a:r>
              <a:rPr lang="en-US" sz="3600" dirty="0"/>
              <a:t>PTO, ESST, &amp; Other Leaves</a:t>
            </a:r>
          </a:p>
        </p:txBody>
      </p:sp>
      <p:sp>
        <p:nvSpPr>
          <p:cNvPr id="3" name="Content Placeholder 2" descr="" title="">
            <a:extLst>
              <a:ext uri="{FF2B5EF4-FFF2-40B4-BE49-F238E27FC236}">
                <a16:creationId xmlns:a16="http://schemas.microsoft.com/office/drawing/2014/main" id="{4BD38DD0-6D3E-DADA-63B8-BF0A4011D3A5}"/>
              </a:ext>
            </a:extLst>
          </p:cNvPr>
          <p:cNvSpPr>
            <a:spLocks noGrp="1"/>
          </p:cNvSpPr>
          <p:nvPr>
            <p:ph sz="half" idx="1"/>
          </p:nvPr>
        </p:nvSpPr>
        <p:spPr>
          <a:xfrm>
            <a:off x="628650" y="1616746"/>
            <a:ext cx="7886699" cy="3568571"/>
          </a:xfrm>
        </p:spPr>
        <p:txBody>
          <a:bodyPr>
            <a:noAutofit/>
          </a:bodyPr>
          <a:lstStyle/>
          <a:p>
            <a:r>
              <a:rPr lang="en-US" sz="2400" dirty="0"/>
              <a:t>Employers may not require employees to use PTO, earned sick and safe time (ESST), or another form of paid leave before being able to use MN paid leave.</a:t>
            </a:r>
          </a:p>
          <a:p>
            <a:r>
              <a:rPr lang="en-US" sz="2400" dirty="0"/>
              <a:t>Employers may offer PTO, ESST, etc. as a supplemental, optional benefit for the employee to "top off" their weekly Paid Leave benefit to receive 100% of their weekly pay. </a:t>
            </a:r>
          </a:p>
          <a:p>
            <a:r>
              <a:rPr lang="en-US" sz="2400" dirty="0"/>
              <a:t>Employees have the right to use PTO, ESST, and other forms of paid leave before applying for Minnesota Paid Leave benefits</a:t>
            </a:r>
          </a:p>
        </p:txBody>
      </p:sp>
    </p:spTree>
    <p:extLst>
      <p:ext uri="{BB962C8B-B14F-4D97-AF65-F5344CB8AC3E}">
        <p14:creationId xmlns:p14="http://schemas.microsoft.com/office/powerpoint/2010/main" val="3898241511"/>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A9260884-7D5F-C3C9-E148-2A330DC01182}"/>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824DE6BE-A9F2-0186-906D-92707F0860B4}"/>
              </a:ext>
            </a:extLst>
          </p:cNvPr>
          <p:cNvSpPr>
            <a:spLocks noGrp="1"/>
          </p:cNvSpPr>
          <p:nvPr>
            <p:ph type="title"/>
          </p:nvPr>
        </p:nvSpPr>
        <p:spPr>
          <a:xfrm>
            <a:off x="2303546" y="2103437"/>
            <a:ext cx="4536908" cy="1325563"/>
          </a:xfrm>
        </p:spPr>
        <p:txBody>
          <a:bodyPr/>
          <a:lstStyle/>
          <a:p>
            <a:pPr algn="ctr"/>
            <a:r>
              <a:rPr lang="en-US" dirty="0"/>
              <a:t>Preparing for 2026</a:t>
            </a:r>
          </a:p>
        </p:txBody>
      </p:sp>
    </p:spTree>
    <p:extLst>
      <p:ext uri="{BB962C8B-B14F-4D97-AF65-F5344CB8AC3E}">
        <p14:creationId xmlns:p14="http://schemas.microsoft.com/office/powerpoint/2010/main" val="1821120726"/>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4A1C7057-C91F-6548-0D0A-3AC1D934D8F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C9848F0A-5D78-8C10-1EB7-F7F9DDCF2961}"/>
              </a:ext>
            </a:extLst>
          </p:cNvPr>
          <p:cNvSpPr>
            <a:spLocks noGrp="1"/>
          </p:cNvSpPr>
          <p:nvPr>
            <p:ph type="title"/>
          </p:nvPr>
        </p:nvSpPr>
        <p:spPr>
          <a:xfrm>
            <a:off x="628650" y="365127"/>
            <a:ext cx="7886700" cy="950717"/>
          </a:xfrm>
        </p:spPr>
        <p:txBody>
          <a:bodyPr anchor="ctr">
            <a:normAutofit/>
          </a:bodyPr>
          <a:lstStyle/>
          <a:p>
            <a:r>
              <a:rPr lang="en-US" sz="3200" dirty="0"/>
              <a:t>Employer Notice Requirements</a:t>
            </a:r>
          </a:p>
        </p:txBody>
      </p:sp>
      <p:sp>
        <p:nvSpPr>
          <p:cNvPr id="14" name="Content Placeholder 13" descr="" title="">
            <a:extLst>
              <a:ext uri="{FF2B5EF4-FFF2-40B4-BE49-F238E27FC236}">
                <a16:creationId xmlns:a16="http://schemas.microsoft.com/office/drawing/2014/main" id="{DB96F403-157D-6585-DBC7-4EB072EE806E}"/>
              </a:ext>
            </a:extLst>
          </p:cNvPr>
          <p:cNvSpPr>
            <a:spLocks noGrp="1"/>
          </p:cNvSpPr>
          <p:nvPr>
            <p:ph sz="half" idx="2"/>
          </p:nvPr>
        </p:nvSpPr>
        <p:spPr>
          <a:xfrm>
            <a:off x="685799" y="1182030"/>
            <a:ext cx="6549013" cy="817592"/>
          </a:xfrm>
        </p:spPr>
        <p:txBody>
          <a:bodyPr/>
          <a:lstStyle/>
          <a:p>
            <a:pPr marL="0" indent="0">
              <a:buNone/>
            </a:pPr>
            <a:r>
              <a:rPr lang="en-US" sz="2000" dirty="0"/>
              <a:t>By December 1, 2025 employers must:</a:t>
            </a:r>
          </a:p>
        </p:txBody>
      </p:sp>
      <p:pic>
        <p:nvPicPr>
          <p:cNvPr id="16" name="Picture 15" descr="" title="">
            <a:extLst>
              <a:ext uri="{FF2B5EF4-FFF2-40B4-BE49-F238E27FC236}">
                <a16:creationId xmlns:a16="http://schemas.microsoft.com/office/drawing/2014/main" id="{9CBC44BA-079F-2053-2F00-91675266A153}"/>
              </a:ext>
            </a:extLst>
          </p:cNvPr>
          <p:cNvPicPr>
            <a:picLocks noChangeAspect="1"/>
          </p:cNvPicPr>
          <p:nvPr/>
        </p:nvPicPr>
        <p:blipFill>
          <a:blip r:embed="rId3"/>
          <a:stretch>
            <a:fillRect/>
          </a:stretch>
        </p:blipFill>
        <p:spPr>
          <a:xfrm>
            <a:off x="1782664" y="1516566"/>
            <a:ext cx="5578672" cy="3547621"/>
          </a:xfrm>
          <a:prstGeom prst="rect">
            <a:avLst/>
          </a:prstGeom>
        </p:spPr>
      </p:pic>
    </p:spTree>
    <p:extLst>
      <p:ext uri="{BB962C8B-B14F-4D97-AF65-F5344CB8AC3E}">
        <p14:creationId xmlns:p14="http://schemas.microsoft.com/office/powerpoint/2010/main" val="2541664287"/>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Content Placeholder 3" descr="" title="">
            <a:extLst>
              <a:ext uri="{FF2B5EF4-FFF2-40B4-BE49-F238E27FC236}">
                <a16:creationId xmlns:a16="http://schemas.microsoft.com/office/drawing/2014/main" id="{1531D8A9-AE26-4CD5-5256-0AB8B068FE9E}"/>
              </a:ext>
            </a:extLst>
          </p:cNvPr>
          <p:cNvSpPr>
            <a:spLocks noGrp="1"/>
          </p:cNvSpPr>
          <p:nvPr>
            <p:ph sz="half" idx="2"/>
          </p:nvPr>
        </p:nvSpPr>
        <p:spPr>
          <a:xfrm>
            <a:off x="6199832" y="1825625"/>
            <a:ext cx="2315518" cy="2053039"/>
          </a:xfrm>
        </p:spPr>
        <p:txBody>
          <a:bodyPr/>
          <a:lstStyle/>
          <a:p>
            <a:pPr marL="0" indent="0">
              <a:buNone/>
            </a:pPr>
            <a:r>
              <a:rPr lang="en-US" dirty="0"/>
              <a:t>Required Paid Leave poster available on DEED website</a:t>
            </a:r>
          </a:p>
        </p:txBody>
      </p:sp>
      <p:pic>
        <p:nvPicPr>
          <p:cNvPr id="3" name="Object 2" descr="" title="">
            <a:extLst>
              <a:ext uri="{FF2B5EF4-FFF2-40B4-BE49-F238E27FC236}">
                <a16:creationId xmlns:a16="http://schemas.microsoft.com/office/drawing/2014/main" id="{A3901F0E-66C3-9A4A-3B8C-8CE56A2EEBEF}"/>
              </a:ext>
            </a:extLst>
          </p:cNvPr>
          <p:cNvPicPr/>
          <p:nvPr/>
        </p:nvPicPr>
        <p:blipFill>
          <a:blip r:embed="rId4"/>
          <a:stretch>
            <a:fillRect/>
          </a:stretch>
        </p:blipFill>
        <p:spPr>
          <a:xfrm>
            <a:off x="628650" y="349604"/>
            <a:ext cx="4747218" cy="6143270"/>
          </a:xfrm>
          <a:prstGeom prst="rect">
            <a:avLst/>
          </a:prstGeom>
        </p:spPr>
      </p:pic>
    </p:spTree>
    <p:extLst>
      <p:ext uri="{BB962C8B-B14F-4D97-AF65-F5344CB8AC3E}">
        <p14:creationId xmlns:p14="http://schemas.microsoft.com/office/powerpoint/2010/main" val="2248685687"/>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3D4CE22-18DC-338B-0296-F94698EEC4E8}"/>
              </a:ext>
            </a:extLst>
          </p:cNvPr>
          <p:cNvSpPr>
            <a:spLocks noGrp="1"/>
          </p:cNvSpPr>
          <p:nvPr>
            <p:ph type="title"/>
          </p:nvPr>
        </p:nvSpPr>
        <p:spPr>
          <a:xfrm>
            <a:off x="628650" y="365126"/>
            <a:ext cx="7886700" cy="939567"/>
          </a:xfrm>
        </p:spPr>
        <p:txBody>
          <a:bodyPr>
            <a:normAutofit/>
          </a:bodyPr>
          <a:lstStyle/>
          <a:p>
            <a:r>
              <a:rPr lang="en-US" sz="3600" dirty="0"/>
              <a:t>Coverage: Congregations Generally</a:t>
            </a:r>
          </a:p>
        </p:txBody>
      </p:sp>
      <p:sp>
        <p:nvSpPr>
          <p:cNvPr id="3" name="Content Placeholder 2" descr="" title="">
            <a:extLst>
              <a:ext uri="{FF2B5EF4-FFF2-40B4-BE49-F238E27FC236}">
                <a16:creationId xmlns:a16="http://schemas.microsoft.com/office/drawing/2014/main" id="{27FDF7B3-C711-7D75-5C1A-72EF8B67D4A1}"/>
              </a:ext>
            </a:extLst>
          </p:cNvPr>
          <p:cNvSpPr>
            <a:spLocks noGrp="1"/>
          </p:cNvSpPr>
          <p:nvPr>
            <p:ph idx="1"/>
          </p:nvPr>
        </p:nvSpPr>
        <p:spPr>
          <a:xfrm>
            <a:off x="628650" y="1527717"/>
            <a:ext cx="7886700" cy="3813717"/>
          </a:xfrm>
        </p:spPr>
        <p:txBody>
          <a:bodyPr/>
          <a:lstStyle/>
          <a:p>
            <a:pPr>
              <a:lnSpc>
                <a:spcPct val="100000"/>
              </a:lnSpc>
              <a:spcBef>
                <a:spcPts val="0"/>
              </a:spcBef>
            </a:pPr>
            <a:r>
              <a:rPr lang="en-US" dirty="0"/>
              <a:t>Congregations are covered employers, even though not covered by unemployment laws</a:t>
            </a:r>
          </a:p>
          <a:p>
            <a:pPr marL="0" indent="0">
              <a:lnSpc>
                <a:spcPct val="100000"/>
              </a:lnSpc>
              <a:spcBef>
                <a:spcPts val="0"/>
              </a:spcBef>
              <a:buNone/>
            </a:pPr>
            <a:endParaRPr lang="en-US" dirty="0"/>
          </a:p>
          <a:p>
            <a:pPr>
              <a:lnSpc>
                <a:spcPct val="100000"/>
              </a:lnSpc>
              <a:spcBef>
                <a:spcPts val="0"/>
              </a:spcBef>
            </a:pPr>
            <a:r>
              <a:rPr lang="en-US" dirty="0"/>
              <a:t>Congregations should register as “Paid Leave Only” employers on the </a:t>
            </a:r>
            <a:r>
              <a:rPr lang="en-US" dirty="0">
                <a:hlinkClick r:id="rId2"/>
              </a:rPr>
              <a:t>MN DEED Website</a:t>
            </a:r>
            <a:endParaRPr lang="en-US" dirty="0"/>
          </a:p>
          <a:p>
            <a:pPr marL="0" indent="0">
              <a:buNone/>
            </a:pPr>
            <a:endParaRPr lang="en-US" dirty="0"/>
          </a:p>
        </p:txBody>
      </p:sp>
    </p:spTree>
    <p:extLst>
      <p:ext uri="{BB962C8B-B14F-4D97-AF65-F5344CB8AC3E}">
        <p14:creationId xmlns:p14="http://schemas.microsoft.com/office/powerpoint/2010/main" val="1662040588"/>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E5DD3AB7-A295-7FA3-848B-B99884F3E12C}"/>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85355AED-DF00-A9A6-96B8-BE21F107C189}"/>
              </a:ext>
            </a:extLst>
          </p:cNvPr>
          <p:cNvSpPr>
            <a:spLocks noGrp="1"/>
          </p:cNvSpPr>
          <p:nvPr>
            <p:ph type="title"/>
          </p:nvPr>
        </p:nvSpPr>
        <p:spPr>
          <a:xfrm>
            <a:off x="2303546" y="2103437"/>
            <a:ext cx="4536908" cy="1325563"/>
          </a:xfrm>
        </p:spPr>
        <p:txBody>
          <a:bodyPr/>
          <a:lstStyle/>
          <a:p>
            <a:pPr algn="ctr"/>
            <a:r>
              <a:rPr lang="en-US" dirty="0"/>
              <a:t>Questions?</a:t>
            </a:r>
          </a:p>
        </p:txBody>
      </p:sp>
    </p:spTree>
    <p:extLst>
      <p:ext uri="{BB962C8B-B14F-4D97-AF65-F5344CB8AC3E}">
        <p14:creationId xmlns:p14="http://schemas.microsoft.com/office/powerpoint/2010/main" val="2594179418"/>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73449BA-D81D-46EE-0902-CEE15D95F1FE}"/>
              </a:ext>
            </a:extLst>
          </p:cNvPr>
          <p:cNvSpPr>
            <a:spLocks noGrp="1"/>
          </p:cNvSpPr>
          <p:nvPr>
            <p:ph type="title"/>
          </p:nvPr>
        </p:nvSpPr>
        <p:spPr/>
        <p:txBody>
          <a:bodyPr>
            <a:normAutofit/>
          </a:bodyPr>
          <a:lstStyle/>
          <a:p>
            <a:r>
              <a:rPr lang="en-US" sz="3600" dirty="0"/>
              <a:t>Coverage: Lay and Ministerial Employees</a:t>
            </a:r>
          </a:p>
        </p:txBody>
      </p:sp>
      <p:sp>
        <p:nvSpPr>
          <p:cNvPr id="3" name="Content Placeholder 2" descr="" title="">
            <a:extLst>
              <a:ext uri="{FF2B5EF4-FFF2-40B4-BE49-F238E27FC236}">
                <a16:creationId xmlns:a16="http://schemas.microsoft.com/office/drawing/2014/main" id="{849A98A1-E423-4E33-E5DF-EE2D3D019356}"/>
              </a:ext>
            </a:extLst>
          </p:cNvPr>
          <p:cNvSpPr>
            <a:spLocks noGrp="1"/>
          </p:cNvSpPr>
          <p:nvPr>
            <p:ph idx="1"/>
          </p:nvPr>
        </p:nvSpPr>
        <p:spPr>
          <a:xfrm>
            <a:off x="628650" y="1690689"/>
            <a:ext cx="7886700" cy="4486274"/>
          </a:xfrm>
        </p:spPr>
        <p:txBody>
          <a:bodyPr/>
          <a:lstStyle/>
          <a:p>
            <a:r>
              <a:rPr lang="en-US" dirty="0"/>
              <a:t>Lay staff are entitled to leave under the new law</a:t>
            </a:r>
          </a:p>
          <a:p>
            <a:r>
              <a:rPr lang="en-US" dirty="0"/>
              <a:t>Pastors are more complicated question</a:t>
            </a:r>
          </a:p>
          <a:p>
            <a:pPr lvl="1">
              <a:buFont typeface="Wingdings" panose="05000000000000000000" pitchFamily="2" charset="2"/>
              <a:buChar char="Ø"/>
            </a:pPr>
            <a:r>
              <a:rPr lang="en-US" dirty="0"/>
              <a:t>Considered as “employees” for purposes of income tax withholdings</a:t>
            </a:r>
          </a:p>
          <a:p>
            <a:pPr lvl="1">
              <a:buFont typeface="Wingdings" panose="05000000000000000000" pitchFamily="2" charset="2"/>
              <a:buChar char="Ø"/>
            </a:pPr>
            <a:r>
              <a:rPr lang="en-US" dirty="0"/>
              <a:t>Considered “self-employed” for purposes of FICA (social security, Medicare)</a:t>
            </a:r>
          </a:p>
          <a:p>
            <a:pPr lvl="1">
              <a:buFont typeface="Wingdings" panose="05000000000000000000" pitchFamily="2" charset="2"/>
              <a:buChar char="Ø"/>
            </a:pPr>
            <a:r>
              <a:rPr lang="en-US" dirty="0"/>
              <a:t>May have to opt in as self-employed individuals, in which case the pastor will pay premiums to the state directly</a:t>
            </a:r>
          </a:p>
          <a:p>
            <a:pPr lvl="1">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948458448"/>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3CC19313-1AB3-E30A-6D8A-8C98022D0926}"/>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A84620D8-F4B4-3958-B852-7E0967A255E9}"/>
              </a:ext>
            </a:extLst>
          </p:cNvPr>
          <p:cNvSpPr>
            <a:spLocks noGrp="1"/>
          </p:cNvSpPr>
          <p:nvPr>
            <p:ph type="title"/>
          </p:nvPr>
        </p:nvSpPr>
        <p:spPr>
          <a:xfrm>
            <a:off x="2773755" y="2103437"/>
            <a:ext cx="3596489" cy="1325563"/>
          </a:xfrm>
        </p:spPr>
        <p:txBody>
          <a:bodyPr>
            <a:normAutofit/>
          </a:bodyPr>
          <a:lstStyle/>
          <a:p>
            <a:pPr algn="ctr"/>
            <a:r>
              <a:rPr lang="en-US" dirty="0"/>
              <a:t>Funding: Payroll Tax</a:t>
            </a:r>
          </a:p>
        </p:txBody>
      </p:sp>
    </p:spTree>
    <p:extLst>
      <p:ext uri="{BB962C8B-B14F-4D97-AF65-F5344CB8AC3E}">
        <p14:creationId xmlns:p14="http://schemas.microsoft.com/office/powerpoint/2010/main" val="2025138291"/>
      </p:ext>
    </p:extLst>
  </p:cSld>
  <p:clrMapOvr>
    <a:masterClrMapping/>
  </p:clrMapOvr>
</p:sld>
</file>

<file path=ppt/slides/slide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7A69C1F0-901F-7714-45D0-89D43EBE3CE7}"/>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D5F42585-CF38-53E0-3B95-69EE94B8C38E}"/>
              </a:ext>
            </a:extLst>
          </p:cNvPr>
          <p:cNvSpPr>
            <a:spLocks noGrp="1"/>
          </p:cNvSpPr>
          <p:nvPr>
            <p:ph type="title"/>
          </p:nvPr>
        </p:nvSpPr>
        <p:spPr>
          <a:xfrm>
            <a:off x="628650" y="178859"/>
            <a:ext cx="7886700" cy="1325563"/>
          </a:xfrm>
        </p:spPr>
        <p:txBody>
          <a:bodyPr anchor="ctr">
            <a:normAutofit/>
          </a:bodyPr>
          <a:lstStyle/>
          <a:p>
            <a:r>
              <a:rPr lang="en-US" dirty="0"/>
              <a:t>Payroll tax impact</a:t>
            </a:r>
          </a:p>
        </p:txBody>
      </p:sp>
      <p:graphicFrame>
        <p:nvGraphicFramePr>
          <p:cNvPr id="5" name="Content Placeholder 2" descr="" title="">
            <a:extLst>
              <a:ext uri="{FF2B5EF4-FFF2-40B4-BE49-F238E27FC236}">
                <a16:creationId xmlns:a16="http://schemas.microsoft.com/office/drawing/2014/main" id="{3FFBE246-DA22-9C34-39B1-33C6BAA5FF01}"/>
              </a:ext>
            </a:extLst>
          </p:cNvPr>
          <p:cNvGraphicFramePr>
            <a:graphicFrameLocks noGrp="1"/>
          </p:cNvGraphicFramePr>
          <p:nvPr>
            <p:ph idx="1"/>
            <p:extLst>
              <p:ext uri="{D42A27DB-BD31-4B8C-83A1-F6EECF244321}">
                <p14:modId xmlns:p14="http://schemas.microsoft.com/office/powerpoint/2010/main" val="2697759038"/>
              </p:ext>
            </p:extLst>
          </p:nvPr>
        </p:nvGraphicFramePr>
        <p:xfrm>
          <a:off x="628650" y="1393903"/>
          <a:ext cx="7886700" cy="3969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714338"/>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22E4961-CB79-3E05-6498-F5B603275FCF}"/>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39082BB5-3EFE-72B7-C42E-8FFC5A053843}"/>
              </a:ext>
            </a:extLst>
          </p:cNvPr>
          <p:cNvSpPr>
            <a:spLocks noGrp="1"/>
          </p:cNvSpPr>
          <p:nvPr>
            <p:ph type="title"/>
          </p:nvPr>
        </p:nvSpPr>
        <p:spPr>
          <a:xfrm>
            <a:off x="2773755" y="2103437"/>
            <a:ext cx="3596489" cy="1989061"/>
          </a:xfrm>
        </p:spPr>
        <p:txBody>
          <a:bodyPr>
            <a:normAutofit fontScale="90000"/>
          </a:bodyPr>
          <a:lstStyle/>
          <a:p>
            <a:pPr algn="ctr"/>
            <a:r>
              <a:rPr lang="en-US" dirty="0"/>
              <a:t>Substituting an “Equivalent Plan”</a:t>
            </a:r>
          </a:p>
        </p:txBody>
      </p:sp>
    </p:spTree>
    <p:extLst>
      <p:ext uri="{BB962C8B-B14F-4D97-AF65-F5344CB8AC3E}">
        <p14:creationId xmlns:p14="http://schemas.microsoft.com/office/powerpoint/2010/main" val="1740553744"/>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C23D126-05BC-5FAA-8131-F1A75F7017DC}"/>
              </a:ext>
            </a:extLst>
          </p:cNvPr>
          <p:cNvSpPr>
            <a:spLocks noGrp="1"/>
          </p:cNvSpPr>
          <p:nvPr>
            <p:ph type="title"/>
          </p:nvPr>
        </p:nvSpPr>
        <p:spPr>
          <a:xfrm>
            <a:off x="628650" y="234177"/>
            <a:ext cx="7886700" cy="992458"/>
          </a:xfrm>
        </p:spPr>
        <p:txBody>
          <a:bodyPr>
            <a:normAutofit/>
          </a:bodyPr>
          <a:lstStyle/>
          <a:p>
            <a:r>
              <a:rPr lang="en-US" sz="3600" dirty="0"/>
              <a:t>Check with Your Insurance Broker</a:t>
            </a:r>
            <a:r>
              <a:rPr lang="en-US" sz="3600" baseline="30000" dirty="0"/>
              <a:t>*</a:t>
            </a:r>
            <a:endParaRPr lang="en-US" sz="3600" dirty="0"/>
          </a:p>
        </p:txBody>
      </p:sp>
      <p:sp>
        <p:nvSpPr>
          <p:cNvPr id="3" name="Content Placeholder 2" descr="" title="">
            <a:extLst>
              <a:ext uri="{FF2B5EF4-FFF2-40B4-BE49-F238E27FC236}">
                <a16:creationId xmlns:a16="http://schemas.microsoft.com/office/drawing/2014/main" id="{A0DE04D7-3A0F-4F14-60BC-F163DEB977E4}"/>
              </a:ext>
            </a:extLst>
          </p:cNvPr>
          <p:cNvSpPr>
            <a:spLocks noGrp="1"/>
          </p:cNvSpPr>
          <p:nvPr>
            <p:ph idx="1"/>
          </p:nvPr>
        </p:nvSpPr>
        <p:spPr>
          <a:xfrm>
            <a:off x="628650" y="1081668"/>
            <a:ext cx="7886700" cy="5095295"/>
          </a:xfrm>
        </p:spPr>
        <p:txBody>
          <a:bodyPr/>
          <a:lstStyle/>
          <a:p>
            <a:r>
              <a:rPr lang="en-US" dirty="0"/>
              <a:t>A number of private insurance plans are available as substitutes for the state plan</a:t>
            </a:r>
          </a:p>
          <a:p>
            <a:r>
              <a:rPr lang="en-US" dirty="0"/>
              <a:t>Rates will depend on particular demographics of your employee group; for larger employers, we are seeing rates at or below the state rate of .88%</a:t>
            </a:r>
          </a:p>
          <a:p>
            <a:r>
              <a:rPr lang="en-US" dirty="0"/>
              <a:t>Private insurance company then manages the congregation’s paid leave, both taking applications and paying paid leave benefits</a:t>
            </a:r>
          </a:p>
          <a:p>
            <a:pPr marL="0" indent="0">
              <a:buNone/>
            </a:pPr>
            <a:r>
              <a:rPr lang="en-US" sz="2800" baseline="30000" dirty="0"/>
              <a:t>*</a:t>
            </a:r>
            <a:r>
              <a:rPr lang="en-US" dirty="0"/>
              <a:t> </a:t>
            </a:r>
            <a:r>
              <a:rPr lang="en-US" sz="2000" dirty="0"/>
              <a:t>The law includes a “self-insurance option,” but this is not recommended for congregations at this stage</a:t>
            </a:r>
          </a:p>
        </p:txBody>
      </p:sp>
    </p:spTree>
    <p:extLst>
      <p:ext uri="{BB962C8B-B14F-4D97-AF65-F5344CB8AC3E}">
        <p14:creationId xmlns:p14="http://schemas.microsoft.com/office/powerpoint/2010/main" val="25512496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1900-01-01T06:00:00.0000000Z</lastPrinted>
  <dcterms:created xsi:type="dcterms:W3CDTF">1900-01-01T06:00:00.0000000Z</dcterms:created>
  <dcterms:modified xsi:type="dcterms:W3CDTF">1900-01-01T06:00:00.0000000Z</dcterms:modified>
</coreProperties>
</file>