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87" r:id="rId3"/>
    <p:sldId id="261" r:id="rId4"/>
    <p:sldId id="258" r:id="rId5"/>
    <p:sldId id="262" r:id="rId6"/>
    <p:sldId id="282" r:id="rId7"/>
    <p:sldId id="266" r:id="rId8"/>
    <p:sldId id="265" r:id="rId9"/>
    <p:sldId id="283" r:id="rId10"/>
    <p:sldId id="267" r:id="rId11"/>
    <p:sldId id="268" r:id="rId12"/>
    <p:sldId id="269" r:id="rId13"/>
    <p:sldId id="270" r:id="rId14"/>
    <p:sldId id="286" r:id="rId15"/>
    <p:sldId id="272" r:id="rId16"/>
    <p:sldId id="274" r:id="rId17"/>
    <p:sldId id="288" r:id="rId18"/>
    <p:sldId id="279" r:id="rId19"/>
    <p:sldId id="281" r:id="rId20"/>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0072"/>
    <a:srgbClr val="630382"/>
    <a:srgbClr val="6D0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4" autoAdjust="0"/>
    <p:restoredTop sz="94643" autoAdjust="0"/>
  </p:normalViewPr>
  <p:slideViewPr>
    <p:cSldViewPr snapToGrid="0" snapToObjects="1" showGuides="1">
      <p:cViewPr varScale="1">
        <p:scale>
          <a:sx n="66" d="100"/>
          <a:sy n="66" d="100"/>
        </p:scale>
        <p:origin x="1436" y="2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welie Grape" userId="27142a28a8065f70" providerId="LiveId" clId="{BAD8585B-B71C-494D-80A2-00AD7B12C551}"/>
    <pc:docChg chg="undo custSel addSld delSld modSld sldOrd">
      <pc:chgData name="Jewelie Grape" userId="27142a28a8065f70" providerId="LiveId" clId="{BAD8585B-B71C-494D-80A2-00AD7B12C551}" dt="2025-09-02T14:11:45.731" v="9172" actId="20577"/>
      <pc:docMkLst>
        <pc:docMk/>
      </pc:docMkLst>
      <pc:sldChg chg="modSp mod">
        <pc:chgData name="Jewelie Grape" userId="27142a28a8065f70" providerId="LiveId" clId="{BAD8585B-B71C-494D-80A2-00AD7B12C551}" dt="2025-09-02T02:16:12.051" v="7848" actId="20577"/>
        <pc:sldMkLst>
          <pc:docMk/>
          <pc:sldMk cId="4261779891" sldId="256"/>
        </pc:sldMkLst>
        <pc:spChg chg="mod">
          <ac:chgData name="Jewelie Grape" userId="27142a28a8065f70" providerId="LiveId" clId="{BAD8585B-B71C-494D-80A2-00AD7B12C551}" dt="2025-09-02T02:16:12.051" v="7848" actId="20577"/>
          <ac:spMkLst>
            <pc:docMk/>
            <pc:sldMk cId="4261779891" sldId="256"/>
            <ac:spMk id="3" creationId="{3B13701E-768D-224B-A679-E0C52C4CFEDF}"/>
          </ac:spMkLst>
        </pc:spChg>
      </pc:sldChg>
      <pc:sldChg chg="modSp mod">
        <pc:chgData name="Jewelie Grape" userId="27142a28a8065f70" providerId="LiveId" clId="{BAD8585B-B71C-494D-80A2-00AD7B12C551}" dt="2025-09-02T14:10:55.210" v="9166" actId="948"/>
        <pc:sldMkLst>
          <pc:docMk/>
          <pc:sldMk cId="28125880" sldId="258"/>
        </pc:sldMkLst>
        <pc:spChg chg="mod">
          <ac:chgData name="Jewelie Grape" userId="27142a28a8065f70" providerId="LiveId" clId="{BAD8585B-B71C-494D-80A2-00AD7B12C551}" dt="2025-09-02T02:18:56.104" v="8120" actId="113"/>
          <ac:spMkLst>
            <pc:docMk/>
            <pc:sldMk cId="28125880" sldId="258"/>
            <ac:spMk id="2" creationId="{6B529F85-A10A-F842-A604-5E636E1521F3}"/>
          </ac:spMkLst>
        </pc:spChg>
        <pc:spChg chg="mod">
          <ac:chgData name="Jewelie Grape" userId="27142a28a8065f70" providerId="LiveId" clId="{BAD8585B-B71C-494D-80A2-00AD7B12C551}" dt="2025-09-02T14:10:55.210" v="9166" actId="948"/>
          <ac:spMkLst>
            <pc:docMk/>
            <pc:sldMk cId="28125880" sldId="258"/>
            <ac:spMk id="16" creationId="{AB6C93AF-B34A-AE49-9D58-8D1D3CDE80A9}"/>
          </ac:spMkLst>
        </pc:spChg>
      </pc:sldChg>
      <pc:sldChg chg="modSp mod">
        <pc:chgData name="Jewelie Grape" userId="27142a28a8065f70" providerId="LiveId" clId="{BAD8585B-B71C-494D-80A2-00AD7B12C551}" dt="2025-09-02T02:16:35.656" v="7888" actId="20577"/>
        <pc:sldMkLst>
          <pc:docMk/>
          <pc:sldMk cId="2825882330" sldId="261"/>
        </pc:sldMkLst>
        <pc:spChg chg="mod">
          <ac:chgData name="Jewelie Grape" userId="27142a28a8065f70" providerId="LiveId" clId="{BAD8585B-B71C-494D-80A2-00AD7B12C551}" dt="2025-09-02T02:16:35.656" v="7888" actId="20577"/>
          <ac:spMkLst>
            <pc:docMk/>
            <pc:sldMk cId="2825882330" sldId="261"/>
            <ac:spMk id="2" creationId="{00000000-0000-0000-0000-000000000000}"/>
          </ac:spMkLst>
        </pc:spChg>
        <pc:spChg chg="mod">
          <ac:chgData name="Jewelie Grape" userId="27142a28a8065f70" providerId="LiveId" clId="{BAD8585B-B71C-494D-80A2-00AD7B12C551}" dt="2025-09-02T02:16:24.059" v="7849" actId="113"/>
          <ac:spMkLst>
            <pc:docMk/>
            <pc:sldMk cId="2825882330" sldId="261"/>
            <ac:spMk id="3" creationId="{00000000-0000-0000-0000-000000000000}"/>
          </ac:spMkLst>
        </pc:spChg>
      </pc:sldChg>
      <pc:sldChg chg="modSp mod">
        <pc:chgData name="Jewelie Grape" userId="27142a28a8065f70" providerId="LiveId" clId="{BAD8585B-B71C-494D-80A2-00AD7B12C551}" dt="2025-09-02T02:21:49.297" v="8267" actId="20577"/>
        <pc:sldMkLst>
          <pc:docMk/>
          <pc:sldMk cId="2587757765" sldId="262"/>
        </pc:sldMkLst>
        <pc:spChg chg="mod">
          <ac:chgData name="Jewelie Grape" userId="27142a28a8065f70" providerId="LiveId" clId="{BAD8585B-B71C-494D-80A2-00AD7B12C551}" dt="2025-09-02T02:21:15.859" v="8220" actId="20577"/>
          <ac:spMkLst>
            <pc:docMk/>
            <pc:sldMk cId="2587757765" sldId="262"/>
            <ac:spMk id="2" creationId="{6B529F85-A10A-F842-A604-5E636E1521F3}"/>
          </ac:spMkLst>
        </pc:spChg>
        <pc:spChg chg="mod">
          <ac:chgData name="Jewelie Grape" userId="27142a28a8065f70" providerId="LiveId" clId="{BAD8585B-B71C-494D-80A2-00AD7B12C551}" dt="2025-09-02T02:21:49.297" v="8267" actId="20577"/>
          <ac:spMkLst>
            <pc:docMk/>
            <pc:sldMk cId="2587757765" sldId="262"/>
            <ac:spMk id="16" creationId="{AB6C93AF-B34A-AE49-9D58-8D1D3CDE80A9}"/>
          </ac:spMkLst>
        </pc:spChg>
      </pc:sldChg>
      <pc:sldChg chg="modSp mod">
        <pc:chgData name="Jewelie Grape" userId="27142a28a8065f70" providerId="LiveId" clId="{BAD8585B-B71C-494D-80A2-00AD7B12C551}" dt="2025-09-02T14:11:23.219" v="9168" actId="5793"/>
        <pc:sldMkLst>
          <pc:docMk/>
          <pc:sldMk cId="2550268490" sldId="265"/>
        </pc:sldMkLst>
        <pc:spChg chg="mod">
          <ac:chgData name="Jewelie Grape" userId="27142a28a8065f70" providerId="LiveId" clId="{BAD8585B-B71C-494D-80A2-00AD7B12C551}" dt="2025-09-02T02:24:39.793" v="8357" actId="113"/>
          <ac:spMkLst>
            <pc:docMk/>
            <pc:sldMk cId="2550268490" sldId="265"/>
            <ac:spMk id="2" creationId="{6B529F85-A10A-F842-A604-5E636E1521F3}"/>
          </ac:spMkLst>
        </pc:spChg>
        <pc:spChg chg="mod">
          <ac:chgData name="Jewelie Grape" userId="27142a28a8065f70" providerId="LiveId" clId="{BAD8585B-B71C-494D-80A2-00AD7B12C551}" dt="2025-09-02T14:11:23.219" v="9168" actId="5793"/>
          <ac:spMkLst>
            <pc:docMk/>
            <pc:sldMk cId="2550268490" sldId="265"/>
            <ac:spMk id="16" creationId="{AB6C93AF-B34A-AE49-9D58-8D1D3CDE80A9}"/>
          </ac:spMkLst>
        </pc:spChg>
      </pc:sldChg>
      <pc:sldChg chg="addSp modSp mod ord">
        <pc:chgData name="Jewelie Grape" userId="27142a28a8065f70" providerId="LiveId" clId="{BAD8585B-B71C-494D-80A2-00AD7B12C551}" dt="2025-09-02T02:42:28.130" v="8631" actId="2711"/>
        <pc:sldMkLst>
          <pc:docMk/>
          <pc:sldMk cId="148716155" sldId="266"/>
        </pc:sldMkLst>
        <pc:spChg chg="mod">
          <ac:chgData name="Jewelie Grape" userId="27142a28a8065f70" providerId="LiveId" clId="{BAD8585B-B71C-494D-80A2-00AD7B12C551}" dt="2025-09-02T02:22:10.206" v="8268" actId="113"/>
          <ac:spMkLst>
            <pc:docMk/>
            <pc:sldMk cId="148716155" sldId="266"/>
            <ac:spMk id="2" creationId="{6B529F85-A10A-F842-A604-5E636E1521F3}"/>
          </ac:spMkLst>
        </pc:spChg>
        <pc:spChg chg="mod">
          <ac:chgData name="Jewelie Grape" userId="27142a28a8065f70" providerId="LiveId" clId="{BAD8585B-B71C-494D-80A2-00AD7B12C551}" dt="2025-09-02T02:25:32.815" v="8368" actId="20577"/>
          <ac:spMkLst>
            <pc:docMk/>
            <pc:sldMk cId="148716155" sldId="266"/>
            <ac:spMk id="16" creationId="{AB6C93AF-B34A-AE49-9D58-8D1D3CDE80A9}"/>
          </ac:spMkLst>
        </pc:spChg>
        <pc:graphicFrameChg chg="add mod modGraphic">
          <ac:chgData name="Jewelie Grape" userId="27142a28a8065f70" providerId="LiveId" clId="{BAD8585B-B71C-494D-80A2-00AD7B12C551}" dt="2025-09-02T02:42:28.130" v="8631" actId="2711"/>
          <ac:graphicFrameMkLst>
            <pc:docMk/>
            <pc:sldMk cId="148716155" sldId="266"/>
            <ac:graphicFrameMk id="5" creationId="{FD2922B7-732F-CF55-3B43-B0BE640248E4}"/>
          </ac:graphicFrameMkLst>
        </pc:graphicFrameChg>
      </pc:sldChg>
      <pc:sldChg chg="modSp mod">
        <pc:chgData name="Jewelie Grape" userId="27142a28a8065f70" providerId="LiveId" clId="{BAD8585B-B71C-494D-80A2-00AD7B12C551}" dt="2025-09-02T14:11:45.731" v="9172" actId="20577"/>
        <pc:sldMkLst>
          <pc:docMk/>
          <pc:sldMk cId="3014852869" sldId="267"/>
        </pc:sldMkLst>
        <pc:spChg chg="mod">
          <ac:chgData name="Jewelie Grape" userId="27142a28a8065f70" providerId="LiveId" clId="{BAD8585B-B71C-494D-80A2-00AD7B12C551}" dt="2025-09-02T02:26:45.265" v="8375" actId="113"/>
          <ac:spMkLst>
            <pc:docMk/>
            <pc:sldMk cId="3014852869" sldId="267"/>
            <ac:spMk id="2" creationId="{6B529F85-A10A-F842-A604-5E636E1521F3}"/>
          </ac:spMkLst>
        </pc:spChg>
        <pc:spChg chg="mod">
          <ac:chgData name="Jewelie Grape" userId="27142a28a8065f70" providerId="LiveId" clId="{BAD8585B-B71C-494D-80A2-00AD7B12C551}" dt="2025-09-02T14:11:45.731" v="9172" actId="20577"/>
          <ac:spMkLst>
            <pc:docMk/>
            <pc:sldMk cId="3014852869" sldId="267"/>
            <ac:spMk id="16" creationId="{AB6C93AF-B34A-AE49-9D58-8D1D3CDE80A9}"/>
          </ac:spMkLst>
        </pc:spChg>
      </pc:sldChg>
      <pc:sldChg chg="modSp mod">
        <pc:chgData name="Jewelie Grape" userId="27142a28a8065f70" providerId="LiveId" clId="{BAD8585B-B71C-494D-80A2-00AD7B12C551}" dt="2025-09-02T02:43:33.334" v="8632" actId="20577"/>
        <pc:sldMkLst>
          <pc:docMk/>
          <pc:sldMk cId="2053833116" sldId="268"/>
        </pc:sldMkLst>
        <pc:spChg chg="mod">
          <ac:chgData name="Jewelie Grape" userId="27142a28a8065f70" providerId="LiveId" clId="{BAD8585B-B71C-494D-80A2-00AD7B12C551}" dt="2025-09-02T02:27:01.588" v="8387" actId="113"/>
          <ac:spMkLst>
            <pc:docMk/>
            <pc:sldMk cId="2053833116" sldId="268"/>
            <ac:spMk id="2" creationId="{6B529F85-A10A-F842-A604-5E636E1521F3}"/>
          </ac:spMkLst>
        </pc:spChg>
        <pc:spChg chg="mod">
          <ac:chgData name="Jewelie Grape" userId="27142a28a8065f70" providerId="LiveId" clId="{BAD8585B-B71C-494D-80A2-00AD7B12C551}" dt="2025-09-02T02:43:33.334" v="8632" actId="20577"/>
          <ac:spMkLst>
            <pc:docMk/>
            <pc:sldMk cId="2053833116" sldId="268"/>
            <ac:spMk id="16" creationId="{AB6C93AF-B34A-AE49-9D58-8D1D3CDE80A9}"/>
          </ac:spMkLst>
        </pc:spChg>
      </pc:sldChg>
      <pc:sldChg chg="modSp mod">
        <pc:chgData name="Jewelie Grape" userId="27142a28a8065f70" providerId="LiveId" clId="{BAD8585B-B71C-494D-80A2-00AD7B12C551}" dt="2025-09-02T14:01:29.242" v="8777" actId="20577"/>
        <pc:sldMkLst>
          <pc:docMk/>
          <pc:sldMk cId="1335134633" sldId="269"/>
        </pc:sldMkLst>
        <pc:spChg chg="mod">
          <ac:chgData name="Jewelie Grape" userId="27142a28a8065f70" providerId="LiveId" clId="{BAD8585B-B71C-494D-80A2-00AD7B12C551}" dt="2025-09-02T14:01:29.242" v="8777" actId="20577"/>
          <ac:spMkLst>
            <pc:docMk/>
            <pc:sldMk cId="1335134633" sldId="269"/>
            <ac:spMk id="2" creationId="{6B529F85-A10A-F842-A604-5E636E1521F3}"/>
          </ac:spMkLst>
        </pc:spChg>
        <pc:spChg chg="mod">
          <ac:chgData name="Jewelie Grape" userId="27142a28a8065f70" providerId="LiveId" clId="{BAD8585B-B71C-494D-80A2-00AD7B12C551}" dt="2025-09-02T02:28:58.419" v="8533" actId="20577"/>
          <ac:spMkLst>
            <pc:docMk/>
            <pc:sldMk cId="1335134633" sldId="269"/>
            <ac:spMk id="16" creationId="{AB6C93AF-B34A-AE49-9D58-8D1D3CDE80A9}"/>
          </ac:spMkLst>
        </pc:spChg>
      </pc:sldChg>
      <pc:sldChg chg="modSp mod">
        <pc:chgData name="Jewelie Grape" userId="27142a28a8065f70" providerId="LiveId" clId="{BAD8585B-B71C-494D-80A2-00AD7B12C551}" dt="2025-09-02T02:29:37.302" v="8544" actId="113"/>
        <pc:sldMkLst>
          <pc:docMk/>
          <pc:sldMk cId="1383235764" sldId="270"/>
        </pc:sldMkLst>
        <pc:spChg chg="mod">
          <ac:chgData name="Jewelie Grape" userId="27142a28a8065f70" providerId="LiveId" clId="{BAD8585B-B71C-494D-80A2-00AD7B12C551}" dt="2025-09-02T02:29:37.302" v="8544" actId="113"/>
          <ac:spMkLst>
            <pc:docMk/>
            <pc:sldMk cId="1383235764" sldId="270"/>
            <ac:spMk id="2" creationId="{6B529F85-A10A-F842-A604-5E636E1521F3}"/>
          </ac:spMkLst>
        </pc:spChg>
        <pc:spChg chg="mod">
          <ac:chgData name="Jewelie Grape" userId="27142a28a8065f70" providerId="LiveId" clId="{BAD8585B-B71C-494D-80A2-00AD7B12C551}" dt="2025-09-02T02:29:18.316" v="8543" actId="20577"/>
          <ac:spMkLst>
            <pc:docMk/>
            <pc:sldMk cId="1383235764" sldId="270"/>
            <ac:spMk id="16" creationId="{AB6C93AF-B34A-AE49-9D58-8D1D3CDE80A9}"/>
          </ac:spMkLst>
        </pc:spChg>
      </pc:sldChg>
      <pc:sldChg chg="del">
        <pc:chgData name="Jewelie Grape" userId="27142a28a8065f70" providerId="LiveId" clId="{BAD8585B-B71C-494D-80A2-00AD7B12C551}" dt="2025-09-02T02:10:31.242" v="6453" actId="47"/>
        <pc:sldMkLst>
          <pc:docMk/>
          <pc:sldMk cId="1980978907" sldId="271"/>
        </pc:sldMkLst>
      </pc:sldChg>
      <pc:sldChg chg="modSp mod">
        <pc:chgData name="Jewelie Grape" userId="27142a28a8065f70" providerId="LiveId" clId="{BAD8585B-B71C-494D-80A2-00AD7B12C551}" dt="2025-09-02T02:30:31.945" v="8577" actId="20577"/>
        <pc:sldMkLst>
          <pc:docMk/>
          <pc:sldMk cId="3514897424" sldId="272"/>
        </pc:sldMkLst>
        <pc:spChg chg="mod">
          <ac:chgData name="Jewelie Grape" userId="27142a28a8065f70" providerId="LiveId" clId="{BAD8585B-B71C-494D-80A2-00AD7B12C551}" dt="2025-09-02T02:29:51.564" v="8545" actId="113"/>
          <ac:spMkLst>
            <pc:docMk/>
            <pc:sldMk cId="3514897424" sldId="272"/>
            <ac:spMk id="2" creationId="{6B529F85-A10A-F842-A604-5E636E1521F3}"/>
          </ac:spMkLst>
        </pc:spChg>
        <pc:spChg chg="mod">
          <ac:chgData name="Jewelie Grape" userId="27142a28a8065f70" providerId="LiveId" clId="{BAD8585B-B71C-494D-80A2-00AD7B12C551}" dt="2025-09-02T02:30:31.945" v="8577" actId="20577"/>
          <ac:spMkLst>
            <pc:docMk/>
            <pc:sldMk cId="3514897424" sldId="272"/>
            <ac:spMk id="16" creationId="{AB6C93AF-B34A-AE49-9D58-8D1D3CDE80A9}"/>
          </ac:spMkLst>
        </pc:spChg>
      </pc:sldChg>
      <pc:sldChg chg="modSp mod">
        <pc:chgData name="Jewelie Grape" userId="27142a28a8065f70" providerId="LiveId" clId="{BAD8585B-B71C-494D-80A2-00AD7B12C551}" dt="2025-09-02T02:31:09.548" v="8629" actId="20577"/>
        <pc:sldMkLst>
          <pc:docMk/>
          <pc:sldMk cId="2626495482" sldId="274"/>
        </pc:sldMkLst>
        <pc:spChg chg="mod">
          <ac:chgData name="Jewelie Grape" userId="27142a28a8065f70" providerId="LiveId" clId="{BAD8585B-B71C-494D-80A2-00AD7B12C551}" dt="2025-09-02T02:30:40.525" v="8578" actId="113"/>
          <ac:spMkLst>
            <pc:docMk/>
            <pc:sldMk cId="2626495482" sldId="274"/>
            <ac:spMk id="2" creationId="{6B529F85-A10A-F842-A604-5E636E1521F3}"/>
          </ac:spMkLst>
        </pc:spChg>
        <pc:spChg chg="mod">
          <ac:chgData name="Jewelie Grape" userId="27142a28a8065f70" providerId="LiveId" clId="{BAD8585B-B71C-494D-80A2-00AD7B12C551}" dt="2025-09-02T02:31:09.548" v="8629" actId="20577"/>
          <ac:spMkLst>
            <pc:docMk/>
            <pc:sldMk cId="2626495482" sldId="274"/>
            <ac:spMk id="16" creationId="{AB6C93AF-B34A-AE49-9D58-8D1D3CDE80A9}"/>
          </ac:spMkLst>
        </pc:spChg>
      </pc:sldChg>
      <pc:sldChg chg="del">
        <pc:chgData name="Jewelie Grape" userId="27142a28a8065f70" providerId="LiveId" clId="{BAD8585B-B71C-494D-80A2-00AD7B12C551}" dt="2025-09-02T02:15:25.103" v="7787" actId="47"/>
        <pc:sldMkLst>
          <pc:docMk/>
          <pc:sldMk cId="551978218" sldId="275"/>
        </pc:sldMkLst>
      </pc:sldChg>
      <pc:sldChg chg="del">
        <pc:chgData name="Jewelie Grape" userId="27142a28a8065f70" providerId="LiveId" clId="{BAD8585B-B71C-494D-80A2-00AD7B12C551}" dt="2025-09-02T02:15:25.103" v="7787" actId="47"/>
        <pc:sldMkLst>
          <pc:docMk/>
          <pc:sldMk cId="2631125810" sldId="276"/>
        </pc:sldMkLst>
      </pc:sldChg>
      <pc:sldChg chg="del">
        <pc:chgData name="Jewelie Grape" userId="27142a28a8065f70" providerId="LiveId" clId="{BAD8585B-B71C-494D-80A2-00AD7B12C551}" dt="2025-09-02T02:15:25.103" v="7787" actId="47"/>
        <pc:sldMkLst>
          <pc:docMk/>
          <pc:sldMk cId="2064518958" sldId="277"/>
        </pc:sldMkLst>
      </pc:sldChg>
      <pc:sldChg chg="del">
        <pc:chgData name="Jewelie Grape" userId="27142a28a8065f70" providerId="LiveId" clId="{BAD8585B-B71C-494D-80A2-00AD7B12C551}" dt="2025-09-02T02:15:25.103" v="7787" actId="47"/>
        <pc:sldMkLst>
          <pc:docMk/>
          <pc:sldMk cId="1023331459" sldId="278"/>
        </pc:sldMkLst>
      </pc:sldChg>
      <pc:sldChg chg="modSp mod">
        <pc:chgData name="Jewelie Grape" userId="27142a28a8065f70" providerId="LiveId" clId="{BAD8585B-B71C-494D-80A2-00AD7B12C551}" dt="2025-09-02T02:18:37.065" v="8119" actId="113"/>
        <pc:sldMkLst>
          <pc:docMk/>
          <pc:sldMk cId="828996702" sldId="279"/>
        </pc:sldMkLst>
        <pc:spChg chg="mod">
          <ac:chgData name="Jewelie Grape" userId="27142a28a8065f70" providerId="LiveId" clId="{BAD8585B-B71C-494D-80A2-00AD7B12C551}" dt="2025-09-02T02:18:37.065" v="8119" actId="113"/>
          <ac:spMkLst>
            <pc:docMk/>
            <pc:sldMk cId="828996702" sldId="279"/>
            <ac:spMk id="2" creationId="{00000000-0000-0000-0000-000000000000}"/>
          </ac:spMkLst>
        </pc:spChg>
      </pc:sldChg>
      <pc:sldChg chg="modSp add mod ord">
        <pc:chgData name="Jewelie Grape" userId="27142a28a8065f70" providerId="LiveId" clId="{BAD8585B-B71C-494D-80A2-00AD7B12C551}" dt="2025-09-02T02:16:53.309" v="7930" actId="113"/>
        <pc:sldMkLst>
          <pc:docMk/>
          <pc:sldMk cId="85013597" sldId="282"/>
        </pc:sldMkLst>
        <pc:spChg chg="mod">
          <ac:chgData name="Jewelie Grape" userId="27142a28a8065f70" providerId="LiveId" clId="{BAD8585B-B71C-494D-80A2-00AD7B12C551}" dt="2025-09-02T02:16:47.839" v="7929" actId="20577"/>
          <ac:spMkLst>
            <pc:docMk/>
            <pc:sldMk cId="85013597" sldId="282"/>
            <ac:spMk id="2" creationId="{7644BA94-1B18-327D-A5EF-9D38D1AFFB62}"/>
          </ac:spMkLst>
        </pc:spChg>
        <pc:spChg chg="mod">
          <ac:chgData name="Jewelie Grape" userId="27142a28a8065f70" providerId="LiveId" clId="{BAD8585B-B71C-494D-80A2-00AD7B12C551}" dt="2025-09-02T02:16:53.309" v="7930" actId="113"/>
          <ac:spMkLst>
            <pc:docMk/>
            <pc:sldMk cId="85013597" sldId="282"/>
            <ac:spMk id="3" creationId="{1987629A-19C6-661E-199F-80BE0573BFEC}"/>
          </ac:spMkLst>
        </pc:spChg>
      </pc:sldChg>
      <pc:sldChg chg="modSp add mod ord">
        <pc:chgData name="Jewelie Grape" userId="27142a28a8065f70" providerId="LiveId" clId="{BAD8585B-B71C-494D-80A2-00AD7B12C551}" dt="2025-09-02T02:17:25.586" v="7978" actId="113"/>
        <pc:sldMkLst>
          <pc:docMk/>
          <pc:sldMk cId="1427643815" sldId="283"/>
        </pc:sldMkLst>
        <pc:spChg chg="mod">
          <ac:chgData name="Jewelie Grape" userId="27142a28a8065f70" providerId="LiveId" clId="{BAD8585B-B71C-494D-80A2-00AD7B12C551}" dt="2025-09-02T02:17:19.928" v="7977" actId="113"/>
          <ac:spMkLst>
            <pc:docMk/>
            <pc:sldMk cId="1427643815" sldId="283"/>
            <ac:spMk id="2" creationId="{3B059067-E171-B95D-AD91-5A189FC21FED}"/>
          </ac:spMkLst>
        </pc:spChg>
        <pc:spChg chg="mod">
          <ac:chgData name="Jewelie Grape" userId="27142a28a8065f70" providerId="LiveId" clId="{BAD8585B-B71C-494D-80A2-00AD7B12C551}" dt="2025-09-02T02:17:25.586" v="7978" actId="113"/>
          <ac:spMkLst>
            <pc:docMk/>
            <pc:sldMk cId="1427643815" sldId="283"/>
            <ac:spMk id="3" creationId="{29D64256-05FC-D567-DD26-71BFD12C2D25}"/>
          </ac:spMkLst>
        </pc:spChg>
      </pc:sldChg>
      <pc:sldChg chg="modSp add del mod ord">
        <pc:chgData name="Jewelie Grape" userId="27142a28a8065f70" providerId="LiveId" clId="{BAD8585B-B71C-494D-80A2-00AD7B12C551}" dt="2025-09-02T14:01:18.331" v="8732" actId="2696"/>
        <pc:sldMkLst>
          <pc:docMk/>
          <pc:sldMk cId="4153098016" sldId="284"/>
        </pc:sldMkLst>
        <pc:spChg chg="mod">
          <ac:chgData name="Jewelie Grape" userId="27142a28a8065f70" providerId="LiveId" clId="{BAD8585B-B71C-494D-80A2-00AD7B12C551}" dt="2025-09-02T02:17:41.105" v="8027" actId="113"/>
          <ac:spMkLst>
            <pc:docMk/>
            <pc:sldMk cId="4153098016" sldId="284"/>
            <ac:spMk id="2" creationId="{31202888-9BE1-7BD4-D665-4D50C6B411DB}"/>
          </ac:spMkLst>
        </pc:spChg>
        <pc:spChg chg="mod">
          <ac:chgData name="Jewelie Grape" userId="27142a28a8065f70" providerId="LiveId" clId="{BAD8585B-B71C-494D-80A2-00AD7B12C551}" dt="2025-09-02T02:17:45.550" v="8028" actId="113"/>
          <ac:spMkLst>
            <pc:docMk/>
            <pc:sldMk cId="4153098016" sldId="284"/>
            <ac:spMk id="3" creationId="{C9D83E0E-E947-10EB-E16A-D8F71D6693FD}"/>
          </ac:spMkLst>
        </pc:spChg>
      </pc:sldChg>
      <pc:sldChg chg="modSp add del mod ord">
        <pc:chgData name="Jewelie Grape" userId="27142a28a8065f70" providerId="LiveId" clId="{BAD8585B-B71C-494D-80A2-00AD7B12C551}" dt="2025-09-02T14:01:49.592" v="8778" actId="2696"/>
        <pc:sldMkLst>
          <pc:docMk/>
          <pc:sldMk cId="616049697" sldId="285"/>
        </pc:sldMkLst>
        <pc:spChg chg="mod">
          <ac:chgData name="Jewelie Grape" userId="27142a28a8065f70" providerId="LiveId" clId="{BAD8585B-B71C-494D-80A2-00AD7B12C551}" dt="2025-09-02T02:17:57.904" v="8067" actId="113"/>
          <ac:spMkLst>
            <pc:docMk/>
            <pc:sldMk cId="616049697" sldId="285"/>
            <ac:spMk id="2" creationId="{2AD0BCC9-80C7-A131-5C63-542B93ECF43C}"/>
          </ac:spMkLst>
        </pc:spChg>
        <pc:spChg chg="mod">
          <ac:chgData name="Jewelie Grape" userId="27142a28a8065f70" providerId="LiveId" clId="{BAD8585B-B71C-494D-80A2-00AD7B12C551}" dt="2025-09-02T02:18:02.957" v="8068" actId="113"/>
          <ac:spMkLst>
            <pc:docMk/>
            <pc:sldMk cId="616049697" sldId="285"/>
            <ac:spMk id="3" creationId="{C1EAA1EA-8658-6772-6267-982637447019}"/>
          </ac:spMkLst>
        </pc:spChg>
      </pc:sldChg>
      <pc:sldChg chg="modSp add mod ord">
        <pc:chgData name="Jewelie Grape" userId="27142a28a8065f70" providerId="LiveId" clId="{BAD8585B-B71C-494D-80A2-00AD7B12C551}" dt="2025-09-02T02:18:27.925" v="8118" actId="113"/>
        <pc:sldMkLst>
          <pc:docMk/>
          <pc:sldMk cId="1765890400" sldId="286"/>
        </pc:sldMkLst>
        <pc:spChg chg="mod">
          <ac:chgData name="Jewelie Grape" userId="27142a28a8065f70" providerId="LiveId" clId="{BAD8585B-B71C-494D-80A2-00AD7B12C551}" dt="2025-09-02T02:18:19.566" v="8107" actId="113"/>
          <ac:spMkLst>
            <pc:docMk/>
            <pc:sldMk cId="1765890400" sldId="286"/>
            <ac:spMk id="2" creationId="{743108C6-1AC8-2DF9-4C02-87C5BB531AC6}"/>
          </ac:spMkLst>
        </pc:spChg>
        <pc:spChg chg="mod">
          <ac:chgData name="Jewelie Grape" userId="27142a28a8065f70" providerId="LiveId" clId="{BAD8585B-B71C-494D-80A2-00AD7B12C551}" dt="2025-09-02T02:18:27.925" v="8118" actId="113"/>
          <ac:spMkLst>
            <pc:docMk/>
            <pc:sldMk cId="1765890400" sldId="286"/>
            <ac:spMk id="3" creationId="{25EF3A54-8C50-D74D-06C9-90D16EA24125}"/>
          </ac:spMkLst>
        </pc:spChg>
      </pc:sldChg>
      <pc:sldChg chg="modSp add mod ord">
        <pc:chgData name="Jewelie Grape" userId="27142a28a8065f70" providerId="LiveId" clId="{BAD8585B-B71C-494D-80A2-00AD7B12C551}" dt="2025-09-02T14:00:10.393" v="8731"/>
        <pc:sldMkLst>
          <pc:docMk/>
          <pc:sldMk cId="632911360" sldId="287"/>
        </pc:sldMkLst>
        <pc:spChg chg="mod">
          <ac:chgData name="Jewelie Grape" userId="27142a28a8065f70" providerId="LiveId" clId="{BAD8585B-B71C-494D-80A2-00AD7B12C551}" dt="2025-09-02T13:59:20.261" v="8639" actId="20577"/>
          <ac:spMkLst>
            <pc:docMk/>
            <pc:sldMk cId="632911360" sldId="287"/>
            <ac:spMk id="2" creationId="{2FE1A948-D391-35E3-4FB1-F1564DD50181}"/>
          </ac:spMkLst>
        </pc:spChg>
        <pc:spChg chg="mod">
          <ac:chgData name="Jewelie Grape" userId="27142a28a8065f70" providerId="LiveId" clId="{BAD8585B-B71C-494D-80A2-00AD7B12C551}" dt="2025-09-02T14:00:04.019" v="8729" actId="20577"/>
          <ac:spMkLst>
            <pc:docMk/>
            <pc:sldMk cId="632911360" sldId="287"/>
            <ac:spMk id="16" creationId="{A692B21B-68B6-A451-7616-75B947FF6FE9}"/>
          </ac:spMkLst>
        </pc:spChg>
      </pc:sldChg>
      <pc:sldChg chg="addSp delSp modSp add mod">
        <pc:chgData name="Jewelie Grape" userId="27142a28a8065f70" providerId="LiveId" clId="{BAD8585B-B71C-494D-80A2-00AD7B12C551}" dt="2025-09-02T14:08:16.284" v="9152" actId="1076"/>
        <pc:sldMkLst>
          <pc:docMk/>
          <pc:sldMk cId="3916194926" sldId="288"/>
        </pc:sldMkLst>
        <pc:spChg chg="mod">
          <ac:chgData name="Jewelie Grape" userId="27142a28a8065f70" providerId="LiveId" clId="{BAD8585B-B71C-494D-80A2-00AD7B12C551}" dt="2025-09-02T14:02:18.386" v="8832" actId="20577"/>
          <ac:spMkLst>
            <pc:docMk/>
            <pc:sldMk cId="3916194926" sldId="288"/>
            <ac:spMk id="2" creationId="{8FE13F4E-B11C-BEB1-C307-BCCE7B92CB92}"/>
          </ac:spMkLst>
        </pc:spChg>
        <pc:spChg chg="mod">
          <ac:chgData name="Jewelie Grape" userId="27142a28a8065f70" providerId="LiveId" clId="{BAD8585B-B71C-494D-80A2-00AD7B12C551}" dt="2025-09-02T14:08:06.704" v="9151" actId="20577"/>
          <ac:spMkLst>
            <pc:docMk/>
            <pc:sldMk cId="3916194926" sldId="288"/>
            <ac:spMk id="16" creationId="{A997DD97-7431-A39C-119B-2D60D359D0AC}"/>
          </ac:spMkLst>
        </pc:spChg>
        <pc:picChg chg="add del">
          <ac:chgData name="Jewelie Grape" userId="27142a28a8065f70" providerId="LiveId" clId="{BAD8585B-B71C-494D-80A2-00AD7B12C551}" dt="2025-09-02T14:05:02.397" v="9081" actId="22"/>
          <ac:picMkLst>
            <pc:docMk/>
            <pc:sldMk cId="3916194926" sldId="288"/>
            <ac:picMk id="6" creationId="{CF6E48FC-3DD7-AD12-0BE5-A5DE2BA597D0}"/>
          </ac:picMkLst>
        </pc:picChg>
        <pc:picChg chg="add mod">
          <ac:chgData name="Jewelie Grape" userId="27142a28a8065f70" providerId="LiveId" clId="{BAD8585B-B71C-494D-80A2-00AD7B12C551}" dt="2025-09-02T14:08:16.284" v="9152" actId="1076"/>
          <ac:picMkLst>
            <pc:docMk/>
            <pc:sldMk cId="3916194926" sldId="288"/>
            <ac:picMk id="8" creationId="{D917C681-FC05-86DC-7F95-7C02CA4AAB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F28E4-84ED-433A-ABD3-BAE0BB2A42BA}" type="datetimeFigureOut">
              <a:rPr lang="en-US" smtClean="0"/>
              <a:t>9/2/2025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7C719-BFD6-4F4A-B2C3-334E53E603AB}" type="slidenum">
              <a:rPr lang="en-US" smtClean="0"/>
              <a:t>‹#›</a:t>
            </a:fld>
            <a:endParaRPr lang="en-US" dirty="0"/>
          </a:p>
        </p:txBody>
      </p:sp>
    </p:spTree>
    <p:extLst>
      <p:ext uri="{BB962C8B-B14F-4D97-AF65-F5344CB8AC3E}">
        <p14:creationId xmlns:p14="http://schemas.microsoft.com/office/powerpoint/2010/main" val="409903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6ED837-5200-49B4-B0D5-1783CD8A0DE9}"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8F37C-D9EF-554E-BE57-C58DC9168B66}" type="slidenum">
              <a:rPr lang="en-US" smtClean="0"/>
              <a:t>‹#›</a:t>
            </a:fld>
            <a:endParaRPr lang="en-US" dirty="0"/>
          </a:p>
        </p:txBody>
      </p:sp>
      <p:pic>
        <p:nvPicPr>
          <p:cNvPr id="11" name="Picture 10">
            <a:extLst>
              <a:ext uri="{FF2B5EF4-FFF2-40B4-BE49-F238E27FC236}">
                <a16:creationId xmlns:a16="http://schemas.microsoft.com/office/drawing/2014/main" id="{0CA1D210-FFF7-6447-8338-F82102B170E0}"/>
              </a:ext>
            </a:extLst>
          </p:cNvPr>
          <p:cNvPicPr>
            <a:picLocks noChangeAspect="1"/>
          </p:cNvPicPr>
          <p:nvPr userDrawn="1"/>
        </p:nvPicPr>
        <p:blipFill rotWithShape="1">
          <a:blip r:embed="rId2"/>
          <a:srcRect l="21974" r="24721"/>
          <a:stretch/>
        </p:blipFill>
        <p:spPr>
          <a:xfrm>
            <a:off x="1607" y="-5453"/>
            <a:ext cx="9144000" cy="7134447"/>
          </a:xfrm>
          <a:prstGeom prst="rect">
            <a:avLst/>
          </a:prstGeom>
        </p:spPr>
      </p:pic>
      <p:sp>
        <p:nvSpPr>
          <p:cNvPr id="12" name="Oval 11">
            <a:extLst>
              <a:ext uri="{FF2B5EF4-FFF2-40B4-BE49-F238E27FC236}">
                <a16:creationId xmlns:a16="http://schemas.microsoft.com/office/drawing/2014/main" id="{26AAADBD-AE5F-114C-9E5C-E6BF732A0E7B}"/>
              </a:ext>
            </a:extLst>
          </p:cNvPr>
          <p:cNvSpPr/>
          <p:nvPr userDrawn="1"/>
        </p:nvSpPr>
        <p:spPr>
          <a:xfrm>
            <a:off x="1085004" y="394296"/>
            <a:ext cx="6931292" cy="3280672"/>
          </a:xfrm>
          <a:prstGeom prst="ellipse">
            <a:avLst/>
          </a:prstGeom>
          <a:solidFill>
            <a:schemeClr val="bg1">
              <a:alpha val="86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3B13701E-768D-224B-A679-E0C52C4CFEDF}"/>
              </a:ext>
            </a:extLst>
          </p:cNvPr>
          <p:cNvSpPr txBox="1">
            <a:spLocks/>
          </p:cNvSpPr>
          <p:nvPr userDrawn="1"/>
        </p:nvSpPr>
        <p:spPr>
          <a:xfrm>
            <a:off x="1178308" y="4690009"/>
            <a:ext cx="6858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60000"/>
              </a:lnSpc>
              <a:buFontTx/>
              <a:buNone/>
            </a:pPr>
            <a:r>
              <a:rPr lang="en-US" sz="3200" dirty="0">
                <a:solidFill>
                  <a:srgbClr val="650072"/>
                </a:solidFill>
                <a:latin typeface="Trajan"/>
                <a:cs typeface="Trajan"/>
              </a:rPr>
              <a:t>Title of</a:t>
            </a:r>
          </a:p>
          <a:p>
            <a:pPr marL="0" indent="0" algn="ctr">
              <a:lnSpc>
                <a:spcPct val="60000"/>
              </a:lnSpc>
              <a:buFontTx/>
              <a:buNone/>
            </a:pPr>
            <a:r>
              <a:rPr lang="en-US" sz="3200" dirty="0">
                <a:solidFill>
                  <a:srgbClr val="650072"/>
                </a:solidFill>
                <a:latin typeface="Trajan"/>
                <a:cs typeface="Trajan"/>
              </a:rPr>
              <a:t>Presentation</a:t>
            </a:r>
          </a:p>
          <a:p>
            <a:pPr marL="0" indent="0" algn="ctr">
              <a:buFontTx/>
              <a:buNone/>
            </a:pPr>
            <a:r>
              <a:rPr lang="en-US" dirty="0">
                <a:latin typeface="Century Gothic"/>
                <a:cs typeface="Century Gothic"/>
              </a:rPr>
              <a:t>September 00, 2019</a:t>
            </a:r>
          </a:p>
        </p:txBody>
      </p:sp>
      <p:pic>
        <p:nvPicPr>
          <p:cNvPr id="14" name="Picture 13">
            <a:extLst>
              <a:ext uri="{FF2B5EF4-FFF2-40B4-BE49-F238E27FC236}">
                <a16:creationId xmlns:a16="http://schemas.microsoft.com/office/drawing/2014/main" id="{4840F8FE-982F-3F42-86BB-7803A066E371}"/>
              </a:ext>
            </a:extLst>
          </p:cNvPr>
          <p:cNvPicPr>
            <a:picLocks noChangeAspect="1"/>
          </p:cNvPicPr>
          <p:nvPr userDrawn="1"/>
        </p:nvPicPr>
        <p:blipFill>
          <a:blip r:embed="rId3"/>
          <a:stretch>
            <a:fillRect/>
          </a:stretch>
        </p:blipFill>
        <p:spPr>
          <a:xfrm>
            <a:off x="1819372" y="554817"/>
            <a:ext cx="5435600" cy="2908300"/>
          </a:xfrm>
          <a:prstGeom prst="rect">
            <a:avLst/>
          </a:prstGeom>
        </p:spPr>
      </p:pic>
    </p:spTree>
    <p:extLst>
      <p:ext uri="{BB962C8B-B14F-4D97-AF65-F5344CB8AC3E}">
        <p14:creationId xmlns:p14="http://schemas.microsoft.com/office/powerpoint/2010/main" val="161236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000"/>
            </a:lvl1pPr>
          </a:lstStyle>
          <a:p>
            <a:fld id="{048FF9FF-C443-4CEF-BF81-4FB6AACA0272}"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00">
                <a:latin typeface="Century Gothic"/>
              </a:defRPr>
            </a:lvl1pPr>
          </a:lstStyle>
          <a:p>
            <a:fld id="{CF68F37C-D9EF-554E-BE57-C58DC9168B66}" type="slidenum">
              <a:rPr lang="en-US" smtClean="0"/>
              <a:pPr/>
              <a:t>‹#›</a:t>
            </a:fld>
            <a:endParaRPr lang="en-US" dirty="0"/>
          </a:p>
        </p:txBody>
      </p:sp>
      <p:sp>
        <p:nvSpPr>
          <p:cNvPr id="13" name="Title 1">
            <a:extLst>
              <a:ext uri="{FF2B5EF4-FFF2-40B4-BE49-F238E27FC236}">
                <a16:creationId xmlns:a16="http://schemas.microsoft.com/office/drawing/2014/main" id="{A4AA81E4-0729-5743-AC6D-563EF3F61795}"/>
              </a:ext>
            </a:extLst>
          </p:cNvPr>
          <p:cNvSpPr>
            <a:spLocks noGrp="1"/>
          </p:cNvSpPr>
          <p:nvPr>
            <p:ph type="title"/>
          </p:nvPr>
        </p:nvSpPr>
        <p:spPr>
          <a:xfrm>
            <a:off x="623888" y="3225149"/>
            <a:ext cx="7886700" cy="1011191"/>
          </a:xfrm>
        </p:spPr>
        <p:txBody>
          <a:bodyPr>
            <a:normAutofit/>
          </a:bodyPr>
          <a:lstStyle/>
          <a:p>
            <a:pPr algn="ctr"/>
            <a:r>
              <a:rPr lang="en-US" sz="4000">
                <a:solidFill>
                  <a:srgbClr val="650072"/>
                </a:solidFill>
                <a:latin typeface="Trajan"/>
              </a:rPr>
              <a:t>Click to edit Master title style</a:t>
            </a:r>
            <a:endParaRPr lang="en-US" sz="4000" dirty="0">
              <a:solidFill>
                <a:srgbClr val="650072"/>
              </a:solidFill>
              <a:latin typeface="Trajan"/>
              <a:cs typeface="Trajan"/>
            </a:endParaRPr>
          </a:p>
        </p:txBody>
      </p:sp>
      <p:sp>
        <p:nvSpPr>
          <p:cNvPr id="14" name="Text Placeholder 2">
            <a:extLst>
              <a:ext uri="{FF2B5EF4-FFF2-40B4-BE49-F238E27FC236}">
                <a16:creationId xmlns:a16="http://schemas.microsoft.com/office/drawing/2014/main" id="{9757F2BB-BA89-DC4A-A1D0-4D8028EA0509}"/>
              </a:ext>
            </a:extLst>
          </p:cNvPr>
          <p:cNvSpPr>
            <a:spLocks noGrp="1"/>
          </p:cNvSpPr>
          <p:nvPr>
            <p:ph type="body" idx="1"/>
          </p:nvPr>
        </p:nvSpPr>
        <p:spPr>
          <a:xfrm>
            <a:off x="623888" y="4807435"/>
            <a:ext cx="7886700" cy="1500187"/>
          </a:xfrm>
        </p:spPr>
        <p:txBody>
          <a:bodyPr>
            <a:normAutofit/>
          </a:bodyPr>
          <a:lstStyle/>
          <a:p>
            <a:pPr lvl="0" algn="ctr">
              <a:lnSpc>
                <a:spcPct val="50000"/>
              </a:lnSpc>
            </a:pPr>
            <a:r>
              <a:rPr lang="en-US" sz="2000">
                <a:latin typeface="Century Gothic"/>
              </a:rPr>
              <a:t>Click to edit Master text styles</a:t>
            </a:r>
          </a:p>
          <a:p>
            <a:pPr lvl="1" algn="ctr">
              <a:lnSpc>
                <a:spcPct val="50000"/>
              </a:lnSpc>
            </a:pPr>
            <a:r>
              <a:rPr lang="en-US" sz="2000">
                <a:latin typeface="Century Gothic"/>
              </a:rPr>
              <a:t>Second level</a:t>
            </a:r>
          </a:p>
          <a:p>
            <a:pPr lvl="2" algn="ctr">
              <a:lnSpc>
                <a:spcPct val="50000"/>
              </a:lnSpc>
            </a:pPr>
            <a:r>
              <a:rPr lang="en-US" sz="2000">
                <a:latin typeface="Century Gothic"/>
              </a:rPr>
              <a:t>Third level</a:t>
            </a:r>
          </a:p>
        </p:txBody>
      </p:sp>
      <p:pic>
        <p:nvPicPr>
          <p:cNvPr id="15" name="Picture 14">
            <a:extLst>
              <a:ext uri="{FF2B5EF4-FFF2-40B4-BE49-F238E27FC236}">
                <a16:creationId xmlns:a16="http://schemas.microsoft.com/office/drawing/2014/main" id="{ABFD9614-31A1-7B42-9ED1-A7DAFD6F350C}"/>
              </a:ext>
            </a:extLst>
          </p:cNvPr>
          <p:cNvPicPr>
            <a:picLocks noChangeAspect="1"/>
          </p:cNvPicPr>
          <p:nvPr userDrawn="1"/>
        </p:nvPicPr>
        <p:blipFill>
          <a:blip r:embed="rId2"/>
          <a:stretch>
            <a:fillRect/>
          </a:stretch>
        </p:blipFill>
        <p:spPr>
          <a:xfrm>
            <a:off x="0" y="0"/>
            <a:ext cx="9144000" cy="2984321"/>
          </a:xfrm>
          <a:prstGeom prst="rect">
            <a:avLst/>
          </a:prstGeom>
        </p:spPr>
      </p:pic>
      <p:sp>
        <p:nvSpPr>
          <p:cNvPr id="16" name="Oval 15">
            <a:extLst>
              <a:ext uri="{FF2B5EF4-FFF2-40B4-BE49-F238E27FC236}">
                <a16:creationId xmlns:a16="http://schemas.microsoft.com/office/drawing/2014/main" id="{5D7AD255-F068-794A-BE94-5B771E9BB7F1}"/>
              </a:ext>
            </a:extLst>
          </p:cNvPr>
          <p:cNvSpPr/>
          <p:nvPr userDrawn="1"/>
        </p:nvSpPr>
        <p:spPr>
          <a:xfrm>
            <a:off x="2688667" y="305472"/>
            <a:ext cx="3769283" cy="1500733"/>
          </a:xfrm>
          <a:prstGeom prst="ellipse">
            <a:avLst/>
          </a:prstGeom>
          <a:solidFill>
            <a:schemeClr val="bg1">
              <a:alpha val="86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C25FF078-FB1E-3840-B41A-4045A2B0F639}"/>
              </a:ext>
            </a:extLst>
          </p:cNvPr>
          <p:cNvPicPr>
            <a:picLocks noChangeAspect="1"/>
          </p:cNvPicPr>
          <p:nvPr userDrawn="1"/>
        </p:nvPicPr>
        <p:blipFill>
          <a:blip r:embed="rId3"/>
          <a:stretch>
            <a:fillRect/>
          </a:stretch>
        </p:blipFill>
        <p:spPr>
          <a:xfrm>
            <a:off x="3117844" y="274685"/>
            <a:ext cx="2955916" cy="1581553"/>
          </a:xfrm>
          <a:prstGeom prst="rect">
            <a:avLst/>
          </a:prstGeom>
        </p:spPr>
      </p:pic>
      <p:sp>
        <p:nvSpPr>
          <p:cNvPr id="18" name="Oval 17"/>
          <p:cNvSpPr/>
          <p:nvPr userDrawn="1"/>
        </p:nvSpPr>
        <p:spPr>
          <a:xfrm>
            <a:off x="4449245" y="4369025"/>
            <a:ext cx="265386" cy="189546"/>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Tree>
    <p:extLst>
      <p:ext uri="{BB962C8B-B14F-4D97-AF65-F5344CB8AC3E}">
        <p14:creationId xmlns:p14="http://schemas.microsoft.com/office/powerpoint/2010/main" val="38275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000"/>
            </a:lvl1pPr>
          </a:lstStyle>
          <a:p>
            <a:fld id="{CE5E2A75-01F9-458F-9E01-0548AEC40498}" type="datetime1">
              <a:rPr lang="en-US" smtClean="0"/>
              <a:t>9/2/2025</a:t>
            </a:fld>
            <a:endParaRPr lang="en-US" dirty="0"/>
          </a:p>
        </p:txBody>
      </p:sp>
      <p:sp>
        <p:nvSpPr>
          <p:cNvPr id="5" name="Footer Placeholder 4"/>
          <p:cNvSpPr>
            <a:spLocks noGrp="1"/>
          </p:cNvSpPr>
          <p:nvPr>
            <p:ph type="ftr" sz="quarter" idx="11"/>
          </p:nvPr>
        </p:nvSpPr>
        <p:spPr/>
        <p:txBody>
          <a:bodyPr/>
          <a:lstStyle>
            <a:lvl1pPr>
              <a:defRPr sz="1000"/>
            </a:lvl1pPr>
          </a:lstStyle>
          <a:p>
            <a:endParaRPr lang="en-US" dirty="0"/>
          </a:p>
        </p:txBody>
      </p:sp>
      <p:sp>
        <p:nvSpPr>
          <p:cNvPr id="6" name="Slide Number Placeholder 5"/>
          <p:cNvSpPr>
            <a:spLocks noGrp="1"/>
          </p:cNvSpPr>
          <p:nvPr>
            <p:ph type="sldNum" sz="quarter" idx="12"/>
          </p:nvPr>
        </p:nvSpPr>
        <p:spPr/>
        <p:txBody>
          <a:bodyPr/>
          <a:lstStyle>
            <a:lvl1pPr>
              <a:defRPr sz="1000"/>
            </a:lvl1pPr>
          </a:lstStyle>
          <a:p>
            <a:fld id="{CF68F37C-D9EF-554E-BE57-C58DC9168B66}" type="slidenum">
              <a:rPr lang="en-US" smtClean="0"/>
              <a:pPr/>
              <a:t>‹#›</a:t>
            </a:fld>
            <a:endParaRPr lang="en-US" dirty="0"/>
          </a:p>
        </p:txBody>
      </p:sp>
      <p:pic>
        <p:nvPicPr>
          <p:cNvPr id="7" name="Content Placeholder 8">
            <a:extLst>
              <a:ext uri="{FF2B5EF4-FFF2-40B4-BE49-F238E27FC236}">
                <a16:creationId xmlns:a16="http://schemas.microsoft.com/office/drawing/2014/main" id="{00CE618A-01F9-3D4C-8F7E-BF2B2E5C1DF1}"/>
              </a:ext>
            </a:extLst>
          </p:cNvPr>
          <p:cNvPicPr>
            <a:picLocks noChangeAspect="1"/>
          </p:cNvPicPr>
          <p:nvPr userDrawn="1"/>
        </p:nvPicPr>
        <p:blipFill rotWithShape="1">
          <a:blip r:embed="rId2"/>
          <a:srcRect t="20269" b="37142"/>
          <a:stretch/>
        </p:blipFill>
        <p:spPr>
          <a:xfrm>
            <a:off x="0" y="0"/>
            <a:ext cx="9144000" cy="1137274"/>
          </a:xfrm>
          <a:prstGeom prst="rect">
            <a:avLst/>
          </a:prstGeom>
        </p:spPr>
      </p:pic>
      <p:sp>
        <p:nvSpPr>
          <p:cNvPr id="8" name="Title 1">
            <a:extLst>
              <a:ext uri="{FF2B5EF4-FFF2-40B4-BE49-F238E27FC236}">
                <a16:creationId xmlns:a16="http://schemas.microsoft.com/office/drawing/2014/main" id="{6B529F85-A10A-F842-A604-5E636E1521F3}"/>
              </a:ext>
            </a:extLst>
          </p:cNvPr>
          <p:cNvSpPr>
            <a:spLocks noGrp="1"/>
          </p:cNvSpPr>
          <p:nvPr>
            <p:ph type="title"/>
          </p:nvPr>
        </p:nvSpPr>
        <p:spPr>
          <a:xfrm>
            <a:off x="628650" y="-13843"/>
            <a:ext cx="7886700" cy="1325563"/>
          </a:xfrm>
        </p:spPr>
        <p:txBody>
          <a:bodyPr>
            <a:normAutofit/>
          </a:bodyPr>
          <a:lstStyle/>
          <a:p>
            <a:r>
              <a:rPr lang="en-US" sz="3200">
                <a:solidFill>
                  <a:srgbClr val="650072"/>
                </a:solidFill>
                <a:latin typeface="Trajan"/>
              </a:rPr>
              <a:t>Click to edit Master title style</a:t>
            </a:r>
            <a:endParaRPr lang="en-US" sz="3200" dirty="0">
              <a:solidFill>
                <a:srgbClr val="650072"/>
              </a:solidFill>
              <a:latin typeface="Trajan"/>
              <a:cs typeface="Trajan"/>
            </a:endParaRPr>
          </a:p>
        </p:txBody>
      </p:sp>
      <p:pic>
        <p:nvPicPr>
          <p:cNvPr id="9" name="Picture 8">
            <a:extLst>
              <a:ext uri="{FF2B5EF4-FFF2-40B4-BE49-F238E27FC236}">
                <a16:creationId xmlns:a16="http://schemas.microsoft.com/office/drawing/2014/main" id="{9C718F28-6434-B94D-8980-F958E807BB96}"/>
              </a:ext>
            </a:extLst>
          </p:cNvPr>
          <p:cNvPicPr>
            <a:picLocks noChangeAspect="1"/>
          </p:cNvPicPr>
          <p:nvPr/>
        </p:nvPicPr>
        <p:blipFill>
          <a:blip r:embed="rId3"/>
          <a:stretch>
            <a:fillRect/>
          </a:stretch>
        </p:blipFill>
        <p:spPr>
          <a:xfrm>
            <a:off x="6909916" y="5496105"/>
            <a:ext cx="1605434" cy="860246"/>
          </a:xfrm>
          <a:prstGeom prst="rect">
            <a:avLst/>
          </a:prstGeom>
        </p:spPr>
      </p:pic>
      <p:sp>
        <p:nvSpPr>
          <p:cNvPr id="11" name="Text Placeholder 2"/>
          <p:cNvSpPr>
            <a:spLocks noGrp="1"/>
          </p:cNvSpPr>
          <p:nvPr>
            <p:ph idx="1"/>
          </p:nvPr>
        </p:nvSpPr>
        <p:spPr>
          <a:xfrm>
            <a:off x="628650" y="1515190"/>
            <a:ext cx="7886700" cy="4351338"/>
          </a:xfrm>
          <a:prstGeom prst="rect">
            <a:avLst/>
          </a:prstGeom>
        </p:spPr>
        <p:txBody>
          <a:bodyPr vert="horz" lIns="91440" tIns="45720" rIns="91440" bIns="45720" rtlCol="0">
            <a:normAutofit/>
          </a:bodyPr>
          <a:lstStyle>
            <a:lvl1pPr>
              <a:defRPr sz="2400">
                <a:latin typeface="Century Gothic"/>
              </a:defRPr>
            </a:lvl1pPr>
            <a:lvl2pPr>
              <a:defRPr sz="2000">
                <a:latin typeface="Century Gothic"/>
              </a:defRPr>
            </a:lvl2pPr>
            <a:lvl3pPr>
              <a:defRPr sz="1800">
                <a:latin typeface="Century Gothic"/>
              </a:defRPr>
            </a:lvl3pPr>
            <a:lvl4pPr>
              <a:defRPr sz="1600">
                <a:latin typeface="Century Gothic"/>
              </a:defRPr>
            </a:lvl4pPr>
            <a:lvl5pPr>
              <a:defRPr sz="1400">
                <a:latin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7045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32713"/>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687F3-8726-42C9-A550-DCD6F8BC72AB}" type="datetime1">
              <a:rPr lang="en-US" smtClean="0"/>
              <a:t>9/2/2025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8F37C-D9EF-554E-BE57-C58DC9168B66}" type="slidenum">
              <a:rPr lang="en-US" smtClean="0"/>
              <a:t>‹#›</a:t>
            </a:fld>
            <a:endParaRPr lang="en-US" dirty="0"/>
          </a:p>
        </p:txBody>
      </p:sp>
    </p:spTree>
    <p:extLst>
      <p:ext uri="{BB962C8B-B14F-4D97-AF65-F5344CB8AC3E}">
        <p14:creationId xmlns:p14="http://schemas.microsoft.com/office/powerpoint/2010/main" val="292519537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paidleave.mn.gov/" TargetMode="Externa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ewelie@jgrapelaw.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A1D210-FFF7-6447-8338-F82102B170E0}"/>
              </a:ext>
            </a:extLst>
          </p:cNvPr>
          <p:cNvPicPr>
            <a:picLocks noChangeAspect="1"/>
          </p:cNvPicPr>
          <p:nvPr/>
        </p:nvPicPr>
        <p:blipFill rotWithShape="1">
          <a:blip r:embed="rId2"/>
          <a:srcRect l="21974" r="24721"/>
          <a:stretch/>
        </p:blipFill>
        <p:spPr>
          <a:xfrm>
            <a:off x="1607" y="-5453"/>
            <a:ext cx="9144000" cy="7134447"/>
          </a:xfrm>
          <a:prstGeom prst="rect">
            <a:avLst/>
          </a:prstGeom>
        </p:spPr>
      </p:pic>
      <p:sp>
        <p:nvSpPr>
          <p:cNvPr id="8" name="Oval 7">
            <a:extLst>
              <a:ext uri="{FF2B5EF4-FFF2-40B4-BE49-F238E27FC236}">
                <a16:creationId xmlns:a16="http://schemas.microsoft.com/office/drawing/2014/main" id="{26AAADBD-AE5F-114C-9E5C-E6BF732A0E7B}"/>
              </a:ext>
            </a:extLst>
          </p:cNvPr>
          <p:cNvSpPr/>
          <p:nvPr/>
        </p:nvSpPr>
        <p:spPr>
          <a:xfrm>
            <a:off x="1085004" y="394296"/>
            <a:ext cx="6931292" cy="3280672"/>
          </a:xfrm>
          <a:prstGeom prst="ellipse">
            <a:avLst/>
          </a:prstGeom>
          <a:solidFill>
            <a:schemeClr val="bg1">
              <a:alpha val="86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B13701E-768D-224B-A679-E0C52C4CFEDF}"/>
              </a:ext>
            </a:extLst>
          </p:cNvPr>
          <p:cNvSpPr>
            <a:spLocks noGrp="1"/>
          </p:cNvSpPr>
          <p:nvPr>
            <p:ph type="subTitle" idx="1"/>
          </p:nvPr>
        </p:nvSpPr>
        <p:spPr>
          <a:xfrm>
            <a:off x="1178308" y="4314825"/>
            <a:ext cx="6858000" cy="2030946"/>
          </a:xfrm>
        </p:spPr>
        <p:txBody>
          <a:bodyPr/>
          <a:lstStyle/>
          <a:p>
            <a:pPr>
              <a:lnSpc>
                <a:spcPct val="100000"/>
              </a:lnSpc>
              <a:spcBef>
                <a:spcPts val="0"/>
              </a:spcBef>
            </a:pPr>
            <a:r>
              <a:rPr lang="en-US" sz="3200" b="1" dirty="0">
                <a:solidFill>
                  <a:srgbClr val="650072"/>
                </a:solidFill>
                <a:latin typeface="Trajan"/>
                <a:cs typeface="Trajan"/>
              </a:rPr>
              <a:t>MINNESOTA PAID LEAVE WEBINAR</a:t>
            </a:r>
          </a:p>
          <a:p>
            <a:r>
              <a:rPr lang="en-US" dirty="0">
                <a:latin typeface="Trajan"/>
                <a:cs typeface="Century Gothic"/>
              </a:rPr>
              <a:t>Minneapolis Area Synod of the ELCA</a:t>
            </a:r>
          </a:p>
          <a:p>
            <a:r>
              <a:rPr lang="en-US" dirty="0">
                <a:latin typeface="Trajan"/>
                <a:cs typeface="Century Gothic"/>
              </a:rPr>
              <a:t>September 11, 2025</a:t>
            </a:r>
          </a:p>
        </p:txBody>
      </p:sp>
      <p:pic>
        <p:nvPicPr>
          <p:cNvPr id="5" name="Picture 4">
            <a:extLst>
              <a:ext uri="{FF2B5EF4-FFF2-40B4-BE49-F238E27FC236}">
                <a16:creationId xmlns:a16="http://schemas.microsoft.com/office/drawing/2014/main" id="{4840F8FE-982F-3F42-86BB-7803A066E371}"/>
              </a:ext>
            </a:extLst>
          </p:cNvPr>
          <p:cNvPicPr>
            <a:picLocks noChangeAspect="1"/>
          </p:cNvPicPr>
          <p:nvPr/>
        </p:nvPicPr>
        <p:blipFill>
          <a:blip r:embed="rId3"/>
          <a:stretch>
            <a:fillRect/>
          </a:stretch>
        </p:blipFill>
        <p:spPr>
          <a:xfrm>
            <a:off x="1819372" y="554817"/>
            <a:ext cx="5435600" cy="2908300"/>
          </a:xfrm>
          <a:prstGeom prst="rect">
            <a:avLst/>
          </a:prstGeom>
        </p:spPr>
      </p:pic>
      <p:sp>
        <p:nvSpPr>
          <p:cNvPr id="2" name="Slide Number Placeholder 1">
            <a:extLst>
              <a:ext uri="{FF2B5EF4-FFF2-40B4-BE49-F238E27FC236}">
                <a16:creationId xmlns:a16="http://schemas.microsoft.com/office/drawing/2014/main" id="{622B098B-E219-474F-BCDA-BA02B2FFD678}"/>
              </a:ext>
            </a:extLst>
          </p:cNvPr>
          <p:cNvSpPr>
            <a:spLocks noGrp="1"/>
          </p:cNvSpPr>
          <p:nvPr>
            <p:ph type="sldNum" sz="quarter" idx="12"/>
          </p:nvPr>
        </p:nvSpPr>
        <p:spPr/>
        <p:txBody>
          <a:bodyPr/>
          <a:lstStyle/>
          <a:p>
            <a:fld id="{CF68F37C-D9EF-554E-BE57-C58DC9168B66}" type="slidenum">
              <a:rPr lang="en-US" smtClean="0"/>
              <a:t>1</a:t>
            </a:fld>
            <a:endParaRPr lang="en-US" dirty="0"/>
          </a:p>
        </p:txBody>
      </p:sp>
    </p:spTree>
    <p:extLst>
      <p:ext uri="{BB962C8B-B14F-4D97-AF65-F5344CB8AC3E}">
        <p14:creationId xmlns:p14="http://schemas.microsoft.com/office/powerpoint/2010/main" val="426177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0CE618A-01F9-3D4C-8F7E-BF2B2E5C1DF1}"/>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6B529F85-A10A-F842-A604-5E636E1521F3}"/>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REPORTING AND PREMIUM PAYMENTS</a:t>
            </a:r>
          </a:p>
        </p:txBody>
      </p:sp>
      <p:sp>
        <p:nvSpPr>
          <p:cNvPr id="16" name="TextBox 15">
            <a:extLst>
              <a:ext uri="{FF2B5EF4-FFF2-40B4-BE49-F238E27FC236}">
                <a16:creationId xmlns:a16="http://schemas.microsoft.com/office/drawing/2014/main" id="{AB6C93AF-B34A-AE49-9D58-8D1D3CDE80A9}"/>
              </a:ext>
            </a:extLst>
          </p:cNvPr>
          <p:cNvSpPr txBox="1"/>
          <p:nvPr/>
        </p:nvSpPr>
        <p:spPr>
          <a:xfrm>
            <a:off x="628650" y="1493637"/>
            <a:ext cx="7886700" cy="5016758"/>
          </a:xfrm>
          <a:prstGeom prst="rect">
            <a:avLst/>
          </a:prstGeom>
          <a:noFill/>
        </p:spPr>
        <p:txBody>
          <a:bodyPr wrap="square" rtlCol="0">
            <a:spAutoFit/>
          </a:bodyPr>
          <a:lstStyle/>
          <a:p>
            <a:pPr lvl="1" indent="-285750">
              <a:buFont typeface="Arial" panose="020B0604020202020204" pitchFamily="34" charset="0"/>
              <a:buChar char="•"/>
            </a:pPr>
            <a:r>
              <a:rPr lang="en-US" sz="2200" dirty="0">
                <a:latin typeface="Trajan"/>
                <a:cs typeface="Century Gothic"/>
              </a:rPr>
              <a:t>Ensure your organization is reporting wages as required through the unemployment insurance (UI) reporting system</a:t>
            </a:r>
          </a:p>
          <a:p>
            <a:pPr marL="171450" lvl="1"/>
            <a:endParaRPr lang="en-US" sz="2200" dirty="0">
              <a:latin typeface="Trajan"/>
              <a:cs typeface="Century Gothic"/>
            </a:endParaRPr>
          </a:p>
          <a:p>
            <a:pPr lvl="1" indent="-285750">
              <a:buFont typeface="Arial" panose="020B0604020202020204" pitchFamily="34" charset="0"/>
              <a:buChar char="•"/>
            </a:pPr>
            <a:r>
              <a:rPr lang="en-US" sz="2200" dirty="0">
                <a:latin typeface="Trajan"/>
                <a:cs typeface="Century Gothic"/>
              </a:rPr>
              <a:t>Decide whether to participate in the state Paid Leave program or have a state-approved self-insured plan or insurance-provided plan offering the same or better benefits than </a:t>
            </a:r>
            <a:r>
              <a:rPr lang="en-US" sz="2200">
                <a:latin typeface="Trajan"/>
                <a:cs typeface="Century Gothic"/>
              </a:rPr>
              <a:t>Paid Leave</a:t>
            </a:r>
          </a:p>
          <a:p>
            <a:pPr lvl="1" indent="-285750">
              <a:buFont typeface="Arial" panose="020B0604020202020204" pitchFamily="34" charset="0"/>
              <a:buChar char="•"/>
            </a:pPr>
            <a:endParaRPr lang="en-US" sz="2200" dirty="0">
              <a:latin typeface="Trajan"/>
              <a:cs typeface="Century Gothic"/>
            </a:endParaRPr>
          </a:p>
          <a:p>
            <a:pPr lvl="1" indent="-285750">
              <a:buFont typeface="Arial" panose="020B0604020202020204" pitchFamily="34" charset="0"/>
              <a:buChar char="•"/>
            </a:pPr>
            <a:r>
              <a:rPr lang="en-US" sz="2200" dirty="0">
                <a:latin typeface="Trajan"/>
                <a:cs typeface="Century Gothic"/>
              </a:rPr>
              <a:t>Determine if your organization is going to split premiums and if applicable, start deducting premiums from employee paychecks beginning January 1, 2026</a:t>
            </a:r>
          </a:p>
          <a:p>
            <a:endParaRPr lang="en-US" sz="2400" dirty="0">
              <a:latin typeface="Trajan"/>
              <a:cs typeface="Century Gothic"/>
            </a:endParaRPr>
          </a:p>
          <a:p>
            <a:endParaRPr lang="en-US" dirty="0">
              <a:latin typeface="Trajan"/>
              <a:cs typeface="Century Gothic"/>
            </a:endParaRPr>
          </a:p>
          <a:p>
            <a:endParaRPr lang="en-US" dirty="0">
              <a:latin typeface="Century Gothic"/>
              <a:cs typeface="Century Gothic"/>
            </a:endParaRPr>
          </a:p>
          <a:p>
            <a:endParaRPr lang="en-US" dirty="0">
              <a:latin typeface="Century Gothic"/>
              <a:cs typeface="Century Gothic"/>
            </a:endParaRPr>
          </a:p>
        </p:txBody>
      </p:sp>
      <p:sp>
        <p:nvSpPr>
          <p:cNvPr id="3" name="TextBox 2"/>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78B9F93F-1D51-4F0A-8E09-D92593463DB6}"/>
              </a:ext>
            </a:extLst>
          </p:cNvPr>
          <p:cNvSpPr>
            <a:spLocks noGrp="1"/>
          </p:cNvSpPr>
          <p:nvPr>
            <p:ph type="sldNum" sz="quarter" idx="12"/>
          </p:nvPr>
        </p:nvSpPr>
        <p:spPr/>
        <p:txBody>
          <a:bodyPr/>
          <a:lstStyle/>
          <a:p>
            <a:fld id="{CF68F37C-D9EF-554E-BE57-C58DC9168B66}" type="slidenum">
              <a:rPr lang="en-US" smtClean="0"/>
              <a:pPr/>
              <a:t>10</a:t>
            </a:fld>
            <a:endParaRPr lang="en-US" dirty="0"/>
          </a:p>
        </p:txBody>
      </p:sp>
    </p:spTree>
    <p:extLst>
      <p:ext uri="{BB962C8B-B14F-4D97-AF65-F5344CB8AC3E}">
        <p14:creationId xmlns:p14="http://schemas.microsoft.com/office/powerpoint/2010/main" val="301485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0CE618A-01F9-3D4C-8F7E-BF2B2E5C1DF1}"/>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6B529F85-A10A-F842-A604-5E636E1521F3}"/>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PAID LEAVE PREMIUMS</a:t>
            </a:r>
          </a:p>
        </p:txBody>
      </p:sp>
      <p:sp>
        <p:nvSpPr>
          <p:cNvPr id="16" name="TextBox 15">
            <a:extLst>
              <a:ext uri="{FF2B5EF4-FFF2-40B4-BE49-F238E27FC236}">
                <a16:creationId xmlns:a16="http://schemas.microsoft.com/office/drawing/2014/main" id="{AB6C93AF-B34A-AE49-9D58-8D1D3CDE80A9}"/>
              </a:ext>
            </a:extLst>
          </p:cNvPr>
          <p:cNvSpPr txBox="1"/>
          <p:nvPr/>
        </p:nvSpPr>
        <p:spPr>
          <a:xfrm>
            <a:off x="628650" y="1493637"/>
            <a:ext cx="7886700" cy="4431983"/>
          </a:xfrm>
          <a:prstGeom prst="rect">
            <a:avLst/>
          </a:prstGeom>
          <a:noFill/>
        </p:spPr>
        <p:txBody>
          <a:bodyPr wrap="square" rtlCol="0">
            <a:spAutoFit/>
          </a:bodyPr>
          <a:lstStyle/>
          <a:p>
            <a:pPr lvl="1" indent="-342900">
              <a:buFont typeface="Arial" panose="020B0604020202020204" pitchFamily="34" charset="0"/>
              <a:buChar char="•"/>
            </a:pPr>
            <a:r>
              <a:rPr lang="en-US" sz="2400" dirty="0">
                <a:latin typeface="Trajan"/>
                <a:cs typeface="Century Gothic"/>
              </a:rPr>
              <a:t>Submit quarterly Paid Leave premiums through the state’s UI system. First quarterly premium will be based on wages reported between January 1, 2026 and March 31, 2026 and is due by </a:t>
            </a:r>
            <a:r>
              <a:rPr lang="en-US" sz="2400" b="1" dirty="0">
                <a:latin typeface="Trajan"/>
                <a:cs typeface="Century Gothic"/>
              </a:rPr>
              <a:t>APRIL 30, 2026</a:t>
            </a:r>
          </a:p>
          <a:p>
            <a:pPr lvl="1" indent="-342900">
              <a:buFont typeface="Arial" panose="020B0604020202020204" pitchFamily="34" charset="0"/>
              <a:buChar char="•"/>
            </a:pPr>
            <a:r>
              <a:rPr lang="en-US" sz="2400" dirty="0">
                <a:latin typeface="Trajan"/>
                <a:cs typeface="Century Gothic"/>
              </a:rPr>
              <a:t>2026 premium = .88%  of employee’s wages up to Social Security cap ($176,100 in 2025)</a:t>
            </a:r>
          </a:p>
          <a:p>
            <a:pPr lvl="1" indent="-342900">
              <a:buFont typeface="Arial" panose="020B0604020202020204" pitchFamily="34" charset="0"/>
              <a:buChar char="•"/>
            </a:pPr>
            <a:r>
              <a:rPr lang="en-US" sz="2400" dirty="0">
                <a:latin typeface="Trajan"/>
                <a:cs typeface="Century Gothic"/>
              </a:rPr>
              <a:t>Employers must pay at least 50% (.44%) and can deduct the remainder (.44%) from an employee’s pay beginning January 1, 2026</a:t>
            </a:r>
          </a:p>
          <a:p>
            <a:pPr lvl="1" indent="-342900">
              <a:buFont typeface="Arial" panose="020B0604020202020204" pitchFamily="34" charset="0"/>
              <a:buChar char="•"/>
            </a:pPr>
            <a:r>
              <a:rPr lang="en-US" sz="2400" dirty="0">
                <a:latin typeface="Trajan"/>
                <a:cs typeface="Century Gothic"/>
              </a:rPr>
              <a:t>Small employers pay reduced premium of .22%; employee portion of .44% is not reduced</a:t>
            </a:r>
            <a:endParaRPr lang="en-US" dirty="0">
              <a:latin typeface="Century Gothic"/>
              <a:cs typeface="Century Gothic"/>
            </a:endParaRPr>
          </a:p>
          <a:p>
            <a:endParaRPr lang="en-US" dirty="0">
              <a:latin typeface="Century Gothic"/>
              <a:cs typeface="Century Gothic"/>
            </a:endParaRPr>
          </a:p>
        </p:txBody>
      </p:sp>
      <p:sp>
        <p:nvSpPr>
          <p:cNvPr id="3" name="TextBox 2"/>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CC995DDA-7DCF-42AF-9AE6-75537B2B4286}"/>
              </a:ext>
            </a:extLst>
          </p:cNvPr>
          <p:cNvSpPr>
            <a:spLocks noGrp="1"/>
          </p:cNvSpPr>
          <p:nvPr>
            <p:ph type="sldNum" sz="quarter" idx="12"/>
          </p:nvPr>
        </p:nvSpPr>
        <p:spPr/>
        <p:txBody>
          <a:bodyPr/>
          <a:lstStyle/>
          <a:p>
            <a:fld id="{CF68F37C-D9EF-554E-BE57-C58DC9168B66}" type="slidenum">
              <a:rPr lang="en-US" smtClean="0"/>
              <a:pPr/>
              <a:t>11</a:t>
            </a:fld>
            <a:endParaRPr lang="en-US" dirty="0"/>
          </a:p>
        </p:txBody>
      </p:sp>
    </p:spTree>
    <p:extLst>
      <p:ext uri="{BB962C8B-B14F-4D97-AF65-F5344CB8AC3E}">
        <p14:creationId xmlns:p14="http://schemas.microsoft.com/office/powerpoint/2010/main" val="205383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0CE618A-01F9-3D4C-8F7E-BF2B2E5C1DF1}"/>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6B529F85-A10A-F842-A604-5E636E1521F3}"/>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LEAVE ADMINISTRATION</a:t>
            </a:r>
          </a:p>
        </p:txBody>
      </p:sp>
      <p:sp>
        <p:nvSpPr>
          <p:cNvPr id="16" name="TextBox 15">
            <a:extLst>
              <a:ext uri="{FF2B5EF4-FFF2-40B4-BE49-F238E27FC236}">
                <a16:creationId xmlns:a16="http://schemas.microsoft.com/office/drawing/2014/main" id="{AB6C93AF-B34A-AE49-9D58-8D1D3CDE80A9}"/>
              </a:ext>
            </a:extLst>
          </p:cNvPr>
          <p:cNvSpPr txBox="1"/>
          <p:nvPr/>
        </p:nvSpPr>
        <p:spPr>
          <a:xfrm>
            <a:off x="628650" y="1493637"/>
            <a:ext cx="7886700" cy="4616648"/>
          </a:xfrm>
          <a:prstGeom prst="rect">
            <a:avLst/>
          </a:prstGeom>
          <a:noFill/>
        </p:spPr>
        <p:txBody>
          <a:bodyPr wrap="square" rtlCol="0">
            <a:spAutoFit/>
          </a:bodyPr>
          <a:lstStyle/>
          <a:p>
            <a:endParaRPr lang="en-US" sz="2400" dirty="0">
              <a:latin typeface="Trajan"/>
              <a:cs typeface="Century Gothic"/>
            </a:endParaRPr>
          </a:p>
          <a:p>
            <a:pPr lvl="1" indent="-342900">
              <a:buFont typeface="Arial" panose="020B0604020202020204" pitchFamily="34" charset="0"/>
              <a:buChar char="•"/>
            </a:pPr>
            <a:r>
              <a:rPr lang="en-US" sz="2400" dirty="0">
                <a:latin typeface="Trajan"/>
                <a:cs typeface="Century Gothic"/>
              </a:rPr>
              <a:t>Establish clear notification process for employees to notify the organization they are applying for Paid Leave</a:t>
            </a:r>
          </a:p>
          <a:p>
            <a:pPr lvl="1" indent="-342900">
              <a:buFont typeface="Arial" panose="020B0604020202020204" pitchFamily="34" charset="0"/>
              <a:buChar char="•"/>
            </a:pPr>
            <a:r>
              <a:rPr lang="en-US" sz="2400" dirty="0">
                <a:latin typeface="Trajan"/>
                <a:cs typeface="Century Gothic"/>
              </a:rPr>
              <a:t>Coordinate Paid Leave with the organization’s paid time off benefits; decide whether to permit supplemental payments to “top off” Paid Leave payments (so employees can have 100% of wages replaced)</a:t>
            </a:r>
          </a:p>
          <a:p>
            <a:pPr lvl="1" indent="-342900">
              <a:buFont typeface="Arial" panose="020B0604020202020204" pitchFamily="34" charset="0"/>
              <a:buChar char="•"/>
            </a:pPr>
            <a:r>
              <a:rPr lang="en-US" sz="2400" dirty="0">
                <a:latin typeface="Trajan"/>
                <a:cs typeface="Century Gothic"/>
              </a:rPr>
              <a:t>Establish intermittent leave policy</a:t>
            </a:r>
          </a:p>
          <a:p>
            <a:pPr lvl="1" indent="-342900">
              <a:buFont typeface="Arial" panose="020B0604020202020204" pitchFamily="34" charset="0"/>
              <a:buChar char="•"/>
            </a:pPr>
            <a:r>
              <a:rPr lang="en-US" sz="2400" dirty="0">
                <a:latin typeface="Trajan"/>
                <a:cs typeface="Century Gothic"/>
              </a:rPr>
              <a:t>Designate Paid Leave administrator(s)</a:t>
            </a:r>
          </a:p>
          <a:p>
            <a:endParaRPr lang="en-US" sz="2400" dirty="0">
              <a:latin typeface="Trajan"/>
              <a:cs typeface="Century Gothic"/>
            </a:endParaRPr>
          </a:p>
          <a:p>
            <a:endParaRPr lang="en-US" dirty="0">
              <a:latin typeface="Trajan"/>
              <a:cs typeface="Century Gothic"/>
            </a:endParaRPr>
          </a:p>
          <a:p>
            <a:endParaRPr lang="en-US" dirty="0">
              <a:latin typeface="Century Gothic"/>
              <a:cs typeface="Century Gothic"/>
            </a:endParaRPr>
          </a:p>
          <a:p>
            <a:endParaRPr lang="en-US" dirty="0">
              <a:latin typeface="Century Gothic"/>
              <a:cs typeface="Century Gothic"/>
            </a:endParaRPr>
          </a:p>
        </p:txBody>
      </p:sp>
      <p:sp>
        <p:nvSpPr>
          <p:cNvPr id="3" name="TextBox 2"/>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4A1A05F7-4281-4D2A-A65D-2543E4DBFE51}"/>
              </a:ext>
            </a:extLst>
          </p:cNvPr>
          <p:cNvSpPr>
            <a:spLocks noGrp="1"/>
          </p:cNvSpPr>
          <p:nvPr>
            <p:ph type="sldNum" sz="quarter" idx="12"/>
          </p:nvPr>
        </p:nvSpPr>
        <p:spPr/>
        <p:txBody>
          <a:bodyPr/>
          <a:lstStyle/>
          <a:p>
            <a:fld id="{CF68F37C-D9EF-554E-BE57-C58DC9168B66}" type="slidenum">
              <a:rPr lang="en-US" smtClean="0"/>
              <a:pPr/>
              <a:t>12</a:t>
            </a:fld>
            <a:endParaRPr lang="en-US" dirty="0"/>
          </a:p>
        </p:txBody>
      </p:sp>
    </p:spTree>
    <p:extLst>
      <p:ext uri="{BB962C8B-B14F-4D97-AF65-F5344CB8AC3E}">
        <p14:creationId xmlns:p14="http://schemas.microsoft.com/office/powerpoint/2010/main" val="133513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0CE618A-01F9-3D4C-8F7E-BF2B2E5C1DF1}"/>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6B529F85-A10A-F842-A604-5E636E1521F3}"/>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REQUIRED NOTICES</a:t>
            </a:r>
          </a:p>
        </p:txBody>
      </p:sp>
      <p:sp>
        <p:nvSpPr>
          <p:cNvPr id="16" name="TextBox 15">
            <a:extLst>
              <a:ext uri="{FF2B5EF4-FFF2-40B4-BE49-F238E27FC236}">
                <a16:creationId xmlns:a16="http://schemas.microsoft.com/office/drawing/2014/main" id="{AB6C93AF-B34A-AE49-9D58-8D1D3CDE80A9}"/>
              </a:ext>
            </a:extLst>
          </p:cNvPr>
          <p:cNvSpPr txBox="1"/>
          <p:nvPr/>
        </p:nvSpPr>
        <p:spPr>
          <a:xfrm>
            <a:off x="628650" y="1493637"/>
            <a:ext cx="7886700" cy="4985980"/>
          </a:xfrm>
          <a:prstGeom prst="rect">
            <a:avLst/>
          </a:prstGeom>
          <a:noFill/>
        </p:spPr>
        <p:txBody>
          <a:bodyPr wrap="square" rtlCol="0">
            <a:spAutoFit/>
          </a:bodyPr>
          <a:lstStyle/>
          <a:p>
            <a:pPr marL="114300" lvl="1"/>
            <a:r>
              <a:rPr lang="en-US" sz="2400" dirty="0">
                <a:latin typeface="Trajan"/>
                <a:cs typeface="Century Gothic"/>
              </a:rPr>
              <a:t>By December 1, 2025:</a:t>
            </a:r>
          </a:p>
          <a:p>
            <a:pPr marL="800100" lvl="1" indent="-342900">
              <a:buFont typeface="Arial" panose="020B0604020202020204" pitchFamily="34" charset="0"/>
              <a:buChar char="•"/>
            </a:pPr>
            <a:r>
              <a:rPr lang="en-US" sz="2400" dirty="0">
                <a:latin typeface="Trajan"/>
                <a:cs typeface="Century Gothic"/>
              </a:rPr>
              <a:t>Inform all employees about Paid Leave rights and benefits in their primary language in a written notice; retain acknowledgment</a:t>
            </a:r>
          </a:p>
          <a:p>
            <a:pPr marL="800100" lvl="1" indent="-342900">
              <a:buFont typeface="Arial" panose="020B0604020202020204" pitchFamily="34" charset="0"/>
              <a:buChar char="•"/>
            </a:pPr>
            <a:r>
              <a:rPr lang="en-US" sz="2400" dirty="0">
                <a:latin typeface="Trajan"/>
                <a:cs typeface="Century Gothic"/>
              </a:rPr>
              <a:t>Inform new employees of Paid Leave rights and benefits within 30 days of hire </a:t>
            </a:r>
          </a:p>
          <a:p>
            <a:pPr marL="800100" lvl="1" indent="-342900">
              <a:buFont typeface="Arial" panose="020B0604020202020204" pitchFamily="34" charset="0"/>
              <a:buChar char="•"/>
            </a:pPr>
            <a:r>
              <a:rPr lang="en-US" sz="2400" dirty="0">
                <a:latin typeface="Trajan"/>
                <a:cs typeface="Century Gothic"/>
              </a:rPr>
              <a:t>Display workplace poster in English and in any language spoken by 5 or more employees</a:t>
            </a:r>
          </a:p>
          <a:p>
            <a:pPr marL="800100" lvl="1" indent="-342900">
              <a:buFont typeface="Arial" panose="020B0604020202020204" pitchFamily="34" charset="0"/>
              <a:buChar char="•"/>
            </a:pPr>
            <a:r>
              <a:rPr lang="en-US" sz="2400" dirty="0">
                <a:latin typeface="Trajan"/>
                <a:cs typeface="Century Gothic"/>
              </a:rPr>
              <a:t>Model poster and notifications on Paid Leave website</a:t>
            </a:r>
          </a:p>
          <a:p>
            <a:pPr marL="800100" lvl="1" indent="-342900">
              <a:buFont typeface="Arial" panose="020B0604020202020204" pitchFamily="34" charset="0"/>
              <a:buChar char="•"/>
            </a:pPr>
            <a:endParaRPr lang="en-US" sz="2400" dirty="0">
              <a:latin typeface="Trajan"/>
              <a:cs typeface="Century Gothic"/>
            </a:endParaRPr>
          </a:p>
          <a:p>
            <a:endParaRPr lang="en-US" sz="2400" dirty="0">
              <a:latin typeface="Trajan"/>
              <a:cs typeface="Century Gothic"/>
            </a:endParaRPr>
          </a:p>
          <a:p>
            <a:endParaRPr lang="en-US" dirty="0">
              <a:latin typeface="Trajan"/>
              <a:cs typeface="Century Gothic"/>
            </a:endParaRPr>
          </a:p>
          <a:p>
            <a:endParaRPr lang="en-US" dirty="0">
              <a:latin typeface="Century Gothic"/>
              <a:cs typeface="Century Gothic"/>
            </a:endParaRPr>
          </a:p>
          <a:p>
            <a:endParaRPr lang="en-US" dirty="0">
              <a:latin typeface="Century Gothic"/>
              <a:cs typeface="Century Gothic"/>
            </a:endParaRPr>
          </a:p>
        </p:txBody>
      </p:sp>
      <p:sp>
        <p:nvSpPr>
          <p:cNvPr id="3" name="TextBox 2"/>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4F402180-43CF-45A7-B931-B206DBE3B812}"/>
              </a:ext>
            </a:extLst>
          </p:cNvPr>
          <p:cNvSpPr>
            <a:spLocks noGrp="1"/>
          </p:cNvSpPr>
          <p:nvPr>
            <p:ph type="sldNum" sz="quarter" idx="12"/>
          </p:nvPr>
        </p:nvSpPr>
        <p:spPr/>
        <p:txBody>
          <a:bodyPr/>
          <a:lstStyle/>
          <a:p>
            <a:fld id="{CF68F37C-D9EF-554E-BE57-C58DC9168B66}" type="slidenum">
              <a:rPr lang="en-US" smtClean="0"/>
              <a:pPr/>
              <a:t>13</a:t>
            </a:fld>
            <a:endParaRPr lang="en-US" dirty="0"/>
          </a:p>
        </p:txBody>
      </p:sp>
    </p:spTree>
    <p:extLst>
      <p:ext uri="{BB962C8B-B14F-4D97-AF65-F5344CB8AC3E}">
        <p14:creationId xmlns:p14="http://schemas.microsoft.com/office/powerpoint/2010/main" val="138323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82C95-198E-775A-1BC5-873753182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108C6-1AC8-2DF9-4C02-87C5BB531AC6}"/>
              </a:ext>
            </a:extLst>
          </p:cNvPr>
          <p:cNvSpPr>
            <a:spLocks noGrp="1"/>
          </p:cNvSpPr>
          <p:nvPr>
            <p:ph type="title"/>
          </p:nvPr>
        </p:nvSpPr>
        <p:spPr/>
        <p:txBody>
          <a:bodyPr>
            <a:normAutofit/>
          </a:bodyPr>
          <a:lstStyle/>
          <a:p>
            <a:pPr algn="ctr"/>
            <a:r>
              <a:rPr lang="en-US" sz="4000" b="1" dirty="0">
                <a:solidFill>
                  <a:srgbClr val="650072"/>
                </a:solidFill>
                <a:latin typeface="Trajan"/>
              </a:rPr>
              <a:t>MINNESOTA PAID LEAVE</a:t>
            </a:r>
          </a:p>
        </p:txBody>
      </p:sp>
      <p:sp>
        <p:nvSpPr>
          <p:cNvPr id="3" name="Text Placeholder 2">
            <a:extLst>
              <a:ext uri="{FF2B5EF4-FFF2-40B4-BE49-F238E27FC236}">
                <a16:creationId xmlns:a16="http://schemas.microsoft.com/office/drawing/2014/main" id="{25EF3A54-8C50-D74D-06C9-90D16EA24125}"/>
              </a:ext>
            </a:extLst>
          </p:cNvPr>
          <p:cNvSpPr>
            <a:spLocks noGrp="1"/>
          </p:cNvSpPr>
          <p:nvPr>
            <p:ph type="body" idx="1"/>
          </p:nvPr>
        </p:nvSpPr>
        <p:spPr>
          <a:xfrm>
            <a:off x="623888" y="4807435"/>
            <a:ext cx="7886700" cy="698015"/>
          </a:xfrm>
        </p:spPr>
        <p:txBody>
          <a:bodyPr>
            <a:normAutofit/>
          </a:bodyPr>
          <a:lstStyle/>
          <a:p>
            <a:pPr marL="0" indent="0" algn="ctr">
              <a:buNone/>
            </a:pPr>
            <a:r>
              <a:rPr lang="en-US" b="1" dirty="0">
                <a:latin typeface="Trajan"/>
              </a:rPr>
              <a:t>OTHER INFORMATION</a:t>
            </a:r>
          </a:p>
          <a:p>
            <a:pPr marL="0" indent="0" algn="ctr">
              <a:buNone/>
            </a:pPr>
            <a:endParaRPr lang="en-US" dirty="0">
              <a:latin typeface="Trajan"/>
            </a:endParaRPr>
          </a:p>
        </p:txBody>
      </p:sp>
      <p:sp>
        <p:nvSpPr>
          <p:cNvPr id="4" name="Slide Number Placeholder 3">
            <a:extLst>
              <a:ext uri="{FF2B5EF4-FFF2-40B4-BE49-F238E27FC236}">
                <a16:creationId xmlns:a16="http://schemas.microsoft.com/office/drawing/2014/main" id="{2A499B87-B311-7DC5-C552-9EC86342E363}"/>
              </a:ext>
            </a:extLst>
          </p:cNvPr>
          <p:cNvSpPr>
            <a:spLocks noGrp="1"/>
          </p:cNvSpPr>
          <p:nvPr>
            <p:ph type="sldNum" sz="quarter" idx="12"/>
          </p:nvPr>
        </p:nvSpPr>
        <p:spPr/>
        <p:txBody>
          <a:bodyPr/>
          <a:lstStyle/>
          <a:p>
            <a:fld id="{CF68F37C-D9EF-554E-BE57-C58DC9168B66}" type="slidenum">
              <a:rPr lang="en-US" smtClean="0"/>
              <a:pPr/>
              <a:t>14</a:t>
            </a:fld>
            <a:endParaRPr lang="en-US" dirty="0"/>
          </a:p>
        </p:txBody>
      </p:sp>
    </p:spTree>
    <p:extLst>
      <p:ext uri="{BB962C8B-B14F-4D97-AF65-F5344CB8AC3E}">
        <p14:creationId xmlns:p14="http://schemas.microsoft.com/office/powerpoint/2010/main" val="1765890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0CE618A-01F9-3D4C-8F7E-BF2B2E5C1DF1}"/>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6B529F85-A10A-F842-A604-5E636E1521F3}"/>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SMALL EMPLOYER ASSISTANCE</a:t>
            </a:r>
          </a:p>
        </p:txBody>
      </p:sp>
      <p:sp>
        <p:nvSpPr>
          <p:cNvPr id="16" name="TextBox 15">
            <a:extLst>
              <a:ext uri="{FF2B5EF4-FFF2-40B4-BE49-F238E27FC236}">
                <a16:creationId xmlns:a16="http://schemas.microsoft.com/office/drawing/2014/main" id="{AB6C93AF-B34A-AE49-9D58-8D1D3CDE80A9}"/>
              </a:ext>
            </a:extLst>
          </p:cNvPr>
          <p:cNvSpPr txBox="1"/>
          <p:nvPr/>
        </p:nvSpPr>
        <p:spPr>
          <a:xfrm>
            <a:off x="514350" y="1488296"/>
            <a:ext cx="8324850"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rajan"/>
                <a:cs typeface="Century Gothic"/>
              </a:rPr>
              <a:t>Small employer = employs 30 or fewer employees that make an average weekly wage of less than 150% of statewide average weekly wage ($2,134.50 in 2025)</a:t>
            </a:r>
          </a:p>
          <a:p>
            <a:pPr marL="342900" indent="-342900">
              <a:buFont typeface="Arial" panose="020B0604020202020204" pitchFamily="34" charset="0"/>
              <a:buChar char="•"/>
            </a:pPr>
            <a:endParaRPr lang="en-US" sz="2400" dirty="0">
              <a:latin typeface="Trajan"/>
              <a:cs typeface="Century Gothic"/>
            </a:endParaRPr>
          </a:p>
          <a:p>
            <a:pPr marL="342900" indent="-342900">
              <a:buFont typeface="Arial" panose="020B0604020202020204" pitchFamily="34" charset="0"/>
              <a:buChar char="•"/>
            </a:pPr>
            <a:r>
              <a:rPr lang="en-US" sz="2400" dirty="0">
                <a:latin typeface="Trajan"/>
                <a:cs typeface="Century Gothic"/>
              </a:rPr>
              <a:t>Grants of up to $6,000 available beginning January 1, 2026 to help offset the cost of hiring temporary workers or increase current employees’ wages to cover for employees on Paid Leave</a:t>
            </a:r>
          </a:p>
          <a:p>
            <a:endParaRPr lang="en-US" dirty="0">
              <a:latin typeface="Century Gothic"/>
              <a:cs typeface="Century Gothic"/>
            </a:endParaRPr>
          </a:p>
        </p:txBody>
      </p:sp>
      <p:sp>
        <p:nvSpPr>
          <p:cNvPr id="3" name="TextBox 2"/>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C38048A1-41A4-4C69-B132-3DC3FB1BC51A}"/>
              </a:ext>
            </a:extLst>
          </p:cNvPr>
          <p:cNvSpPr>
            <a:spLocks noGrp="1"/>
          </p:cNvSpPr>
          <p:nvPr>
            <p:ph type="sldNum" sz="quarter" idx="12"/>
          </p:nvPr>
        </p:nvSpPr>
        <p:spPr/>
        <p:txBody>
          <a:bodyPr/>
          <a:lstStyle/>
          <a:p>
            <a:fld id="{CF68F37C-D9EF-554E-BE57-C58DC9168B66}" type="slidenum">
              <a:rPr lang="en-US" smtClean="0"/>
              <a:pPr/>
              <a:t>15</a:t>
            </a:fld>
            <a:endParaRPr lang="en-US" dirty="0"/>
          </a:p>
        </p:txBody>
      </p:sp>
    </p:spTree>
    <p:extLst>
      <p:ext uri="{BB962C8B-B14F-4D97-AF65-F5344CB8AC3E}">
        <p14:creationId xmlns:p14="http://schemas.microsoft.com/office/powerpoint/2010/main" val="3514897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0CE618A-01F9-3D4C-8F7E-BF2B2E5C1DF1}"/>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6B529F85-A10A-F842-A604-5E636E1521F3}"/>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INTERACTION WITH OTHER LAWS</a:t>
            </a:r>
          </a:p>
        </p:txBody>
      </p:sp>
      <p:sp>
        <p:nvSpPr>
          <p:cNvPr id="16" name="TextBox 15">
            <a:extLst>
              <a:ext uri="{FF2B5EF4-FFF2-40B4-BE49-F238E27FC236}">
                <a16:creationId xmlns:a16="http://schemas.microsoft.com/office/drawing/2014/main" id="{AB6C93AF-B34A-AE49-9D58-8D1D3CDE80A9}"/>
              </a:ext>
            </a:extLst>
          </p:cNvPr>
          <p:cNvSpPr txBox="1"/>
          <p:nvPr/>
        </p:nvSpPr>
        <p:spPr>
          <a:xfrm>
            <a:off x="917408" y="1513020"/>
            <a:ext cx="7886700" cy="2954655"/>
          </a:xfrm>
          <a:prstGeom prst="rect">
            <a:avLst/>
          </a:prstGeom>
          <a:noFill/>
        </p:spPr>
        <p:txBody>
          <a:bodyPr wrap="square" rtlCol="0">
            <a:spAutoFit/>
          </a:bodyPr>
          <a:lstStyle/>
          <a:p>
            <a:r>
              <a:rPr lang="en-US" sz="2400" dirty="0">
                <a:latin typeface="Trajan"/>
                <a:cs typeface="Century Gothic"/>
              </a:rPr>
              <a:t>How Paid Leave interacts with:</a:t>
            </a:r>
          </a:p>
          <a:p>
            <a:endParaRPr lang="en-US" sz="2400" dirty="0">
              <a:latin typeface="Trajan"/>
              <a:cs typeface="Century Gothic"/>
            </a:endParaRPr>
          </a:p>
          <a:p>
            <a:pPr marL="342900" indent="-342900">
              <a:buFont typeface="Arial" panose="020B0604020202020204" pitchFamily="34" charset="0"/>
              <a:buChar char="•"/>
            </a:pPr>
            <a:r>
              <a:rPr lang="en-US" sz="2400" dirty="0">
                <a:latin typeface="Trajan"/>
                <a:cs typeface="Century Gothic"/>
              </a:rPr>
              <a:t>Minnesota Earned Sick and Safe Time (ESST)</a:t>
            </a:r>
          </a:p>
          <a:p>
            <a:pPr marL="342900" indent="-342900">
              <a:buFont typeface="Arial" panose="020B0604020202020204" pitchFamily="34" charset="0"/>
              <a:buChar char="•"/>
            </a:pPr>
            <a:endParaRPr lang="en-US" sz="2400" dirty="0">
              <a:latin typeface="Trajan"/>
              <a:cs typeface="Century Gothic"/>
            </a:endParaRPr>
          </a:p>
          <a:p>
            <a:pPr marL="342900" indent="-342900">
              <a:buFont typeface="Arial" panose="020B0604020202020204" pitchFamily="34" charset="0"/>
              <a:buChar char="•"/>
            </a:pPr>
            <a:r>
              <a:rPr lang="en-US" sz="2400" dirty="0">
                <a:latin typeface="Trajan"/>
                <a:cs typeface="Century Gothic"/>
              </a:rPr>
              <a:t>Minnesota Parental Leave</a:t>
            </a:r>
          </a:p>
          <a:p>
            <a:pPr marL="342900" indent="-342900">
              <a:buFont typeface="Arial" panose="020B0604020202020204" pitchFamily="34" charset="0"/>
              <a:buChar char="•"/>
            </a:pPr>
            <a:endParaRPr lang="en-US" sz="2400" dirty="0">
              <a:latin typeface="Trajan"/>
              <a:cs typeface="Century Gothic"/>
            </a:endParaRPr>
          </a:p>
          <a:p>
            <a:pPr marL="342900" indent="-342900">
              <a:buFont typeface="Arial" panose="020B0604020202020204" pitchFamily="34" charset="0"/>
              <a:buChar char="•"/>
            </a:pPr>
            <a:r>
              <a:rPr lang="en-US" sz="2400" dirty="0">
                <a:latin typeface="Trajan"/>
                <a:cs typeface="Century Gothic"/>
              </a:rPr>
              <a:t>Federal Family and Medical Leave (FMLA)</a:t>
            </a:r>
          </a:p>
          <a:p>
            <a:endParaRPr lang="en-US" dirty="0">
              <a:latin typeface="Century Gothic"/>
              <a:cs typeface="Century Gothic"/>
            </a:endParaRPr>
          </a:p>
        </p:txBody>
      </p:sp>
      <p:sp>
        <p:nvSpPr>
          <p:cNvPr id="3" name="TextBox 2"/>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1D1349F5-FD1F-4B29-9FDF-66AC5EBE7784}"/>
              </a:ext>
            </a:extLst>
          </p:cNvPr>
          <p:cNvSpPr>
            <a:spLocks noGrp="1"/>
          </p:cNvSpPr>
          <p:nvPr>
            <p:ph type="sldNum" sz="quarter" idx="12"/>
          </p:nvPr>
        </p:nvSpPr>
        <p:spPr/>
        <p:txBody>
          <a:bodyPr/>
          <a:lstStyle/>
          <a:p>
            <a:fld id="{CF68F37C-D9EF-554E-BE57-C58DC9168B66}" type="slidenum">
              <a:rPr lang="en-US" smtClean="0"/>
              <a:pPr/>
              <a:t>16</a:t>
            </a:fld>
            <a:endParaRPr lang="en-US" dirty="0"/>
          </a:p>
        </p:txBody>
      </p:sp>
    </p:spTree>
    <p:extLst>
      <p:ext uri="{BB962C8B-B14F-4D97-AF65-F5344CB8AC3E}">
        <p14:creationId xmlns:p14="http://schemas.microsoft.com/office/powerpoint/2010/main" val="2626495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8BD0-EC5E-2F79-4A41-AF4CF5C050E3}"/>
            </a:ext>
          </a:extLst>
        </p:cNvPr>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01FC15B-E715-F188-AD7A-C37A8FA0048A}"/>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8FE13F4E-B11C-BEB1-C307-BCCE7B92CB92}"/>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PAID LEAVE RESOURCES</a:t>
            </a:r>
          </a:p>
        </p:txBody>
      </p:sp>
      <p:sp>
        <p:nvSpPr>
          <p:cNvPr id="16" name="TextBox 15">
            <a:extLst>
              <a:ext uri="{FF2B5EF4-FFF2-40B4-BE49-F238E27FC236}">
                <a16:creationId xmlns:a16="http://schemas.microsoft.com/office/drawing/2014/main" id="{A997DD97-7431-A39C-119B-2D60D359D0AC}"/>
              </a:ext>
            </a:extLst>
          </p:cNvPr>
          <p:cNvSpPr txBox="1"/>
          <p:nvPr/>
        </p:nvSpPr>
        <p:spPr>
          <a:xfrm>
            <a:off x="917408" y="1513020"/>
            <a:ext cx="7886700" cy="4801314"/>
          </a:xfrm>
          <a:prstGeom prst="rect">
            <a:avLst/>
          </a:prstGeom>
          <a:noFill/>
        </p:spPr>
        <p:txBody>
          <a:bodyPr wrap="square" rtlCol="0">
            <a:spAutoFit/>
          </a:bodyPr>
          <a:lstStyle/>
          <a:p>
            <a:r>
              <a:rPr lang="en-US" sz="2400" dirty="0">
                <a:latin typeface="Trajan"/>
                <a:cs typeface="Century Gothic"/>
              </a:rPr>
              <a:t>Minnesota Paid Leave website: </a:t>
            </a:r>
            <a:r>
              <a:rPr lang="en-US" sz="2400" dirty="0">
                <a:latin typeface="Trajan"/>
                <a:cs typeface="Century Gothic"/>
                <a:hlinkClick r:id="rId3"/>
              </a:rPr>
              <a:t>https://paidleave.mn.gov/</a:t>
            </a:r>
            <a:endParaRPr lang="en-US" sz="2400" dirty="0">
              <a:latin typeface="Trajan"/>
              <a:cs typeface="Century Gothic"/>
            </a:endParaRPr>
          </a:p>
          <a:p>
            <a:endParaRPr lang="en-US" sz="2400" dirty="0">
              <a:latin typeface="Trajan"/>
              <a:cs typeface="Century Gothic"/>
            </a:endParaRPr>
          </a:p>
          <a:p>
            <a:endParaRPr lang="en-US" sz="2400" dirty="0">
              <a:latin typeface="Trajan"/>
              <a:cs typeface="Century Gothic"/>
            </a:endParaRPr>
          </a:p>
          <a:p>
            <a:endParaRPr lang="en-US" sz="2400" dirty="0">
              <a:latin typeface="Trajan"/>
              <a:cs typeface="Century Gothic"/>
            </a:endParaRPr>
          </a:p>
          <a:p>
            <a:endParaRPr lang="en-US" sz="2400" dirty="0">
              <a:latin typeface="Trajan"/>
              <a:cs typeface="Century Gothic"/>
            </a:endParaRPr>
          </a:p>
          <a:p>
            <a:endParaRPr lang="en-US" sz="2400" dirty="0">
              <a:latin typeface="Trajan"/>
              <a:cs typeface="Century Gothic"/>
            </a:endParaRPr>
          </a:p>
          <a:p>
            <a:endParaRPr lang="en-US" sz="2400" dirty="0">
              <a:latin typeface="Trajan"/>
              <a:cs typeface="Century Gothic"/>
            </a:endParaRPr>
          </a:p>
          <a:p>
            <a:endParaRPr lang="en-US" sz="2400" dirty="0">
              <a:latin typeface="Trajan"/>
              <a:cs typeface="Century Gothic"/>
            </a:endParaRPr>
          </a:p>
          <a:p>
            <a:endParaRPr lang="en-US" sz="2400" dirty="0">
              <a:latin typeface="Trajan"/>
              <a:cs typeface="Century Gothic"/>
            </a:endParaRPr>
          </a:p>
          <a:p>
            <a:endParaRPr lang="en-US" sz="2400" dirty="0">
              <a:latin typeface="Trajan"/>
              <a:cs typeface="Century Gothic"/>
            </a:endParaRPr>
          </a:p>
          <a:p>
            <a:endParaRPr lang="en-US" sz="2400" dirty="0">
              <a:latin typeface="Trajan"/>
              <a:cs typeface="Century Gothic"/>
            </a:endParaRPr>
          </a:p>
          <a:p>
            <a:endParaRPr lang="en-US" sz="2400" dirty="0">
              <a:latin typeface="Trajan"/>
              <a:cs typeface="Century Gothic"/>
            </a:endParaRPr>
          </a:p>
          <a:p>
            <a:endParaRPr lang="en-US" dirty="0">
              <a:latin typeface="Century Gothic"/>
              <a:cs typeface="Century Gothic"/>
            </a:endParaRPr>
          </a:p>
        </p:txBody>
      </p:sp>
      <p:sp>
        <p:nvSpPr>
          <p:cNvPr id="3" name="TextBox 2">
            <a:extLst>
              <a:ext uri="{FF2B5EF4-FFF2-40B4-BE49-F238E27FC236}">
                <a16:creationId xmlns:a16="http://schemas.microsoft.com/office/drawing/2014/main" id="{0BC91097-241C-9654-FB89-C73B3656468D}"/>
              </a:ext>
            </a:extLst>
          </p:cNvPr>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5233A317-D588-7E8D-8878-CE3BE515DD80}"/>
              </a:ext>
            </a:extLst>
          </p:cNvPr>
          <p:cNvSpPr>
            <a:spLocks noGrp="1"/>
          </p:cNvSpPr>
          <p:nvPr>
            <p:ph type="sldNum" sz="quarter" idx="12"/>
          </p:nvPr>
        </p:nvSpPr>
        <p:spPr/>
        <p:txBody>
          <a:bodyPr/>
          <a:lstStyle/>
          <a:p>
            <a:fld id="{CF68F37C-D9EF-554E-BE57-C58DC9168B66}" type="slidenum">
              <a:rPr lang="en-US" smtClean="0"/>
              <a:pPr/>
              <a:t>17</a:t>
            </a:fld>
            <a:endParaRPr lang="en-US" dirty="0"/>
          </a:p>
        </p:txBody>
      </p:sp>
      <p:pic>
        <p:nvPicPr>
          <p:cNvPr id="8" name="Picture 7">
            <a:extLst>
              <a:ext uri="{FF2B5EF4-FFF2-40B4-BE49-F238E27FC236}">
                <a16:creationId xmlns:a16="http://schemas.microsoft.com/office/drawing/2014/main" id="{D917C681-FC05-86DC-7F95-7C02CA4AAB17}"/>
              </a:ext>
            </a:extLst>
          </p:cNvPr>
          <p:cNvPicPr>
            <a:picLocks noChangeAspect="1"/>
          </p:cNvPicPr>
          <p:nvPr/>
        </p:nvPicPr>
        <p:blipFill>
          <a:blip r:embed="rId4"/>
          <a:stretch>
            <a:fillRect/>
          </a:stretch>
        </p:blipFill>
        <p:spPr>
          <a:xfrm>
            <a:off x="1129164" y="2098713"/>
            <a:ext cx="5807883" cy="3629927"/>
          </a:xfrm>
          <a:prstGeom prst="rect">
            <a:avLst/>
          </a:prstGeom>
        </p:spPr>
      </p:pic>
    </p:spTree>
    <p:extLst>
      <p:ext uri="{BB962C8B-B14F-4D97-AF65-F5344CB8AC3E}">
        <p14:creationId xmlns:p14="http://schemas.microsoft.com/office/powerpoint/2010/main" val="391619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650072"/>
                </a:solidFill>
                <a:latin typeface="Trajan"/>
              </a:rPr>
              <a:t>QUESTIONS??</a:t>
            </a:r>
          </a:p>
        </p:txBody>
      </p:sp>
      <p:sp>
        <p:nvSpPr>
          <p:cNvPr id="3" name="Slide Number Placeholder 2">
            <a:extLst>
              <a:ext uri="{FF2B5EF4-FFF2-40B4-BE49-F238E27FC236}">
                <a16:creationId xmlns:a16="http://schemas.microsoft.com/office/drawing/2014/main" id="{1F4A0014-242B-4B59-887D-45F1A8A0DD19}"/>
              </a:ext>
            </a:extLst>
          </p:cNvPr>
          <p:cNvSpPr>
            <a:spLocks noGrp="1"/>
          </p:cNvSpPr>
          <p:nvPr>
            <p:ph type="sldNum" sz="quarter" idx="12"/>
          </p:nvPr>
        </p:nvSpPr>
        <p:spPr/>
        <p:txBody>
          <a:bodyPr/>
          <a:lstStyle/>
          <a:p>
            <a:fld id="{CF68F37C-D9EF-554E-BE57-C58DC9168B66}" type="slidenum">
              <a:rPr lang="en-US" smtClean="0"/>
              <a:pPr/>
              <a:t>18</a:t>
            </a:fld>
            <a:endParaRPr lang="en-US" dirty="0"/>
          </a:p>
        </p:txBody>
      </p:sp>
    </p:spTree>
    <p:extLst>
      <p:ext uri="{BB962C8B-B14F-4D97-AF65-F5344CB8AC3E}">
        <p14:creationId xmlns:p14="http://schemas.microsoft.com/office/powerpoint/2010/main" val="82899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A1D210-FFF7-6447-8338-F82102B170E0}"/>
              </a:ext>
            </a:extLst>
          </p:cNvPr>
          <p:cNvPicPr>
            <a:picLocks noChangeAspect="1"/>
          </p:cNvPicPr>
          <p:nvPr/>
        </p:nvPicPr>
        <p:blipFill rotWithShape="1">
          <a:blip r:embed="rId2"/>
          <a:srcRect l="21974" r="24721"/>
          <a:stretch/>
        </p:blipFill>
        <p:spPr>
          <a:xfrm>
            <a:off x="1607" y="-5453"/>
            <a:ext cx="9144000" cy="7134447"/>
          </a:xfrm>
          <a:prstGeom prst="rect">
            <a:avLst/>
          </a:prstGeom>
        </p:spPr>
      </p:pic>
      <p:sp>
        <p:nvSpPr>
          <p:cNvPr id="8" name="Oval 7">
            <a:extLst>
              <a:ext uri="{FF2B5EF4-FFF2-40B4-BE49-F238E27FC236}">
                <a16:creationId xmlns:a16="http://schemas.microsoft.com/office/drawing/2014/main" id="{26AAADBD-AE5F-114C-9E5C-E6BF732A0E7B}"/>
              </a:ext>
            </a:extLst>
          </p:cNvPr>
          <p:cNvSpPr/>
          <p:nvPr/>
        </p:nvSpPr>
        <p:spPr>
          <a:xfrm>
            <a:off x="1085004" y="394296"/>
            <a:ext cx="6931292" cy="3280672"/>
          </a:xfrm>
          <a:prstGeom prst="ellipse">
            <a:avLst/>
          </a:prstGeom>
          <a:solidFill>
            <a:schemeClr val="bg1">
              <a:alpha val="86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B13701E-768D-224B-A679-E0C52C4CFEDF}"/>
              </a:ext>
            </a:extLst>
          </p:cNvPr>
          <p:cNvSpPr>
            <a:spLocks noGrp="1"/>
          </p:cNvSpPr>
          <p:nvPr>
            <p:ph type="subTitle" idx="1"/>
          </p:nvPr>
        </p:nvSpPr>
        <p:spPr>
          <a:xfrm>
            <a:off x="1178308" y="4690009"/>
            <a:ext cx="6858000" cy="1655762"/>
          </a:xfrm>
        </p:spPr>
        <p:txBody>
          <a:bodyPr>
            <a:normAutofit/>
          </a:bodyPr>
          <a:lstStyle/>
          <a:p>
            <a:pPr>
              <a:lnSpc>
                <a:spcPct val="60000"/>
              </a:lnSpc>
            </a:pPr>
            <a:r>
              <a:rPr lang="en-US" sz="3200" dirty="0">
                <a:solidFill>
                  <a:srgbClr val="650072"/>
                </a:solidFill>
                <a:latin typeface="Trajan"/>
                <a:cs typeface="Trajan"/>
              </a:rPr>
              <a:t>THANK YOU!</a:t>
            </a:r>
          </a:p>
          <a:p>
            <a:pPr>
              <a:lnSpc>
                <a:spcPct val="60000"/>
              </a:lnSpc>
            </a:pPr>
            <a:r>
              <a:rPr lang="en-US" sz="3200" dirty="0">
                <a:solidFill>
                  <a:srgbClr val="650072"/>
                </a:solidFill>
                <a:latin typeface="Trajan"/>
                <a:cs typeface="Trajan"/>
                <a:hlinkClick r:id="rId3"/>
              </a:rPr>
              <a:t>jewelie@jgrapelaw.com</a:t>
            </a:r>
            <a:endParaRPr lang="en-US" sz="3200" dirty="0">
              <a:solidFill>
                <a:srgbClr val="650072"/>
              </a:solidFill>
              <a:latin typeface="Trajan"/>
              <a:cs typeface="Trajan"/>
            </a:endParaRPr>
          </a:p>
          <a:p>
            <a:pPr>
              <a:lnSpc>
                <a:spcPct val="60000"/>
              </a:lnSpc>
            </a:pPr>
            <a:r>
              <a:rPr lang="en-US" sz="3200" dirty="0">
                <a:solidFill>
                  <a:srgbClr val="650072"/>
                </a:solidFill>
                <a:latin typeface="Trajan"/>
                <a:cs typeface="Trajan"/>
              </a:rPr>
              <a:t>651.633.1717</a:t>
            </a:r>
          </a:p>
        </p:txBody>
      </p:sp>
      <p:pic>
        <p:nvPicPr>
          <p:cNvPr id="5" name="Picture 4">
            <a:extLst>
              <a:ext uri="{FF2B5EF4-FFF2-40B4-BE49-F238E27FC236}">
                <a16:creationId xmlns:a16="http://schemas.microsoft.com/office/drawing/2014/main" id="{4840F8FE-982F-3F42-86BB-7803A066E371}"/>
              </a:ext>
            </a:extLst>
          </p:cNvPr>
          <p:cNvPicPr>
            <a:picLocks noChangeAspect="1"/>
          </p:cNvPicPr>
          <p:nvPr/>
        </p:nvPicPr>
        <p:blipFill>
          <a:blip r:embed="rId4"/>
          <a:stretch>
            <a:fillRect/>
          </a:stretch>
        </p:blipFill>
        <p:spPr>
          <a:xfrm>
            <a:off x="1819372" y="554817"/>
            <a:ext cx="5435600" cy="2908300"/>
          </a:xfrm>
          <a:prstGeom prst="rect">
            <a:avLst/>
          </a:prstGeom>
        </p:spPr>
      </p:pic>
      <p:sp>
        <p:nvSpPr>
          <p:cNvPr id="2" name="Slide Number Placeholder 1">
            <a:extLst>
              <a:ext uri="{FF2B5EF4-FFF2-40B4-BE49-F238E27FC236}">
                <a16:creationId xmlns:a16="http://schemas.microsoft.com/office/drawing/2014/main" id="{677F00CF-B1AE-4EE9-AFA3-AC902D3D4282}"/>
              </a:ext>
            </a:extLst>
          </p:cNvPr>
          <p:cNvSpPr>
            <a:spLocks noGrp="1"/>
          </p:cNvSpPr>
          <p:nvPr>
            <p:ph type="sldNum" sz="quarter" idx="12"/>
          </p:nvPr>
        </p:nvSpPr>
        <p:spPr/>
        <p:txBody>
          <a:bodyPr/>
          <a:lstStyle/>
          <a:p>
            <a:fld id="{CF68F37C-D9EF-554E-BE57-C58DC9168B66}" type="slidenum">
              <a:rPr lang="en-US" smtClean="0"/>
              <a:t>19</a:t>
            </a:fld>
            <a:endParaRPr lang="en-US" dirty="0"/>
          </a:p>
        </p:txBody>
      </p:sp>
    </p:spTree>
    <p:extLst>
      <p:ext uri="{BB962C8B-B14F-4D97-AF65-F5344CB8AC3E}">
        <p14:creationId xmlns:p14="http://schemas.microsoft.com/office/powerpoint/2010/main" val="379819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3D3CB-68EA-2ED8-AB97-2B4EBC4305E6}"/>
            </a:ext>
          </a:extLst>
        </p:cNvPr>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7737D8C-77F2-E08A-40D6-E858470AFCA1}"/>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2FE1A948-D391-35E3-4FB1-F1564DD50181}"/>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AGENDA</a:t>
            </a:r>
          </a:p>
        </p:txBody>
      </p:sp>
      <p:sp>
        <p:nvSpPr>
          <p:cNvPr id="16" name="TextBox 15">
            <a:extLst>
              <a:ext uri="{FF2B5EF4-FFF2-40B4-BE49-F238E27FC236}">
                <a16:creationId xmlns:a16="http://schemas.microsoft.com/office/drawing/2014/main" id="{A692B21B-68B6-A451-7616-75B947FF6FE9}"/>
              </a:ext>
            </a:extLst>
          </p:cNvPr>
          <p:cNvSpPr txBox="1"/>
          <p:nvPr/>
        </p:nvSpPr>
        <p:spPr>
          <a:xfrm>
            <a:off x="628650" y="1491377"/>
            <a:ext cx="7886700" cy="2877711"/>
          </a:xfrm>
          <a:prstGeom prst="rect">
            <a:avLst/>
          </a:prstGeom>
          <a:noFill/>
        </p:spPr>
        <p:txBody>
          <a:bodyPr wrap="square" rtlCol="0">
            <a:spAutoFit/>
          </a:bodyPr>
          <a:lstStyle/>
          <a:p>
            <a:pPr marL="342900" indent="-342900" eaLnBrk="1" hangingPunct="1">
              <a:spcAft>
                <a:spcPts val="600"/>
              </a:spcAft>
              <a:buFont typeface="Arial" panose="020B0604020202020204" pitchFamily="34" charset="0"/>
              <a:buChar char="•"/>
            </a:pPr>
            <a:r>
              <a:rPr lang="en-US" sz="2400" dirty="0">
                <a:latin typeface="Trajan"/>
              </a:rPr>
              <a:t>Eligibility</a:t>
            </a:r>
          </a:p>
          <a:p>
            <a:pPr marL="342900" indent="-342900" eaLnBrk="1" hangingPunct="1">
              <a:spcAft>
                <a:spcPts val="600"/>
              </a:spcAft>
              <a:buFont typeface="Arial" panose="020B0604020202020204" pitchFamily="34" charset="0"/>
              <a:buChar char="•"/>
            </a:pPr>
            <a:r>
              <a:rPr lang="en-US" sz="2400" dirty="0">
                <a:latin typeface="Trajan"/>
              </a:rPr>
              <a:t>Benefits</a:t>
            </a:r>
          </a:p>
          <a:p>
            <a:pPr marL="342900" indent="-342900" eaLnBrk="1" hangingPunct="1">
              <a:spcAft>
                <a:spcPts val="600"/>
              </a:spcAft>
              <a:buFont typeface="Arial" panose="020B0604020202020204" pitchFamily="34" charset="0"/>
              <a:buChar char="•"/>
            </a:pPr>
            <a:r>
              <a:rPr lang="en-US" sz="2400" dirty="0">
                <a:latin typeface="Trajan"/>
              </a:rPr>
              <a:t>Employer Responsibilities</a:t>
            </a:r>
          </a:p>
          <a:p>
            <a:pPr marL="342900" indent="-342900" eaLnBrk="1" hangingPunct="1">
              <a:spcAft>
                <a:spcPts val="600"/>
              </a:spcAft>
              <a:buFont typeface="Arial" panose="020B0604020202020204" pitchFamily="34" charset="0"/>
              <a:buChar char="•"/>
            </a:pPr>
            <a:r>
              <a:rPr lang="en-US" sz="2400" dirty="0">
                <a:latin typeface="Trajan"/>
              </a:rPr>
              <a:t>Other Information</a:t>
            </a:r>
          </a:p>
          <a:p>
            <a:pPr marL="342900" indent="-342900" eaLnBrk="1" hangingPunct="1">
              <a:spcAft>
                <a:spcPts val="600"/>
              </a:spcAft>
              <a:buFont typeface="Arial" panose="020B0604020202020204" pitchFamily="34" charset="0"/>
              <a:buChar char="•"/>
            </a:pPr>
            <a:r>
              <a:rPr lang="en-US" sz="2400" dirty="0">
                <a:latin typeface="Trajan"/>
              </a:rPr>
              <a:t>Questions</a:t>
            </a:r>
          </a:p>
          <a:p>
            <a:endParaRPr lang="en-US" dirty="0">
              <a:latin typeface="Century Gothic"/>
              <a:cs typeface="Century Gothic"/>
            </a:endParaRPr>
          </a:p>
          <a:p>
            <a:endParaRPr lang="en-US" dirty="0">
              <a:latin typeface="Century Gothic"/>
              <a:cs typeface="Century Gothic"/>
            </a:endParaRPr>
          </a:p>
        </p:txBody>
      </p:sp>
      <p:sp>
        <p:nvSpPr>
          <p:cNvPr id="3" name="TextBox 2">
            <a:extLst>
              <a:ext uri="{FF2B5EF4-FFF2-40B4-BE49-F238E27FC236}">
                <a16:creationId xmlns:a16="http://schemas.microsoft.com/office/drawing/2014/main" id="{7D55DFE6-EC62-2BBC-E93D-1F58E8375D16}"/>
              </a:ext>
            </a:extLst>
          </p:cNvPr>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05129935-B606-475D-0BFC-E98E0B7347F4}"/>
              </a:ext>
            </a:extLst>
          </p:cNvPr>
          <p:cNvSpPr>
            <a:spLocks noGrp="1"/>
          </p:cNvSpPr>
          <p:nvPr>
            <p:ph type="sldNum" sz="quarter" idx="12"/>
          </p:nvPr>
        </p:nvSpPr>
        <p:spPr/>
        <p:txBody>
          <a:bodyPr/>
          <a:lstStyle/>
          <a:p>
            <a:fld id="{CF68F37C-D9EF-554E-BE57-C58DC9168B66}" type="slidenum">
              <a:rPr lang="en-US" smtClean="0"/>
              <a:pPr/>
              <a:t>2</a:t>
            </a:fld>
            <a:endParaRPr lang="en-US" dirty="0"/>
          </a:p>
        </p:txBody>
      </p:sp>
    </p:spTree>
    <p:extLst>
      <p:ext uri="{BB962C8B-B14F-4D97-AF65-F5344CB8AC3E}">
        <p14:creationId xmlns:p14="http://schemas.microsoft.com/office/powerpoint/2010/main" val="63291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650072"/>
                </a:solidFill>
                <a:latin typeface="Trajan"/>
              </a:rPr>
              <a:t>MINNESOTA PAID LEAVE</a:t>
            </a:r>
          </a:p>
        </p:txBody>
      </p:sp>
      <p:sp>
        <p:nvSpPr>
          <p:cNvPr id="3" name="Text Placeholder 2"/>
          <p:cNvSpPr>
            <a:spLocks noGrp="1"/>
          </p:cNvSpPr>
          <p:nvPr>
            <p:ph type="body" idx="1"/>
          </p:nvPr>
        </p:nvSpPr>
        <p:spPr>
          <a:xfrm>
            <a:off x="623888" y="4807435"/>
            <a:ext cx="7886700" cy="698015"/>
          </a:xfrm>
        </p:spPr>
        <p:txBody>
          <a:bodyPr>
            <a:normAutofit/>
          </a:bodyPr>
          <a:lstStyle/>
          <a:p>
            <a:pPr marL="0" indent="0" algn="ctr">
              <a:buNone/>
            </a:pPr>
            <a:r>
              <a:rPr lang="en-US" b="1" dirty="0">
                <a:latin typeface="Trajan"/>
              </a:rPr>
              <a:t>ELIGIBILITY</a:t>
            </a:r>
          </a:p>
        </p:txBody>
      </p:sp>
      <p:sp>
        <p:nvSpPr>
          <p:cNvPr id="4" name="Slide Number Placeholder 3">
            <a:extLst>
              <a:ext uri="{FF2B5EF4-FFF2-40B4-BE49-F238E27FC236}">
                <a16:creationId xmlns:a16="http://schemas.microsoft.com/office/drawing/2014/main" id="{BBDD8D27-A378-4812-B87F-399C5B86B9CD}"/>
              </a:ext>
            </a:extLst>
          </p:cNvPr>
          <p:cNvSpPr>
            <a:spLocks noGrp="1"/>
          </p:cNvSpPr>
          <p:nvPr>
            <p:ph type="sldNum" sz="quarter" idx="12"/>
          </p:nvPr>
        </p:nvSpPr>
        <p:spPr/>
        <p:txBody>
          <a:bodyPr/>
          <a:lstStyle/>
          <a:p>
            <a:fld id="{CF68F37C-D9EF-554E-BE57-C58DC9168B66}" type="slidenum">
              <a:rPr lang="en-US" smtClean="0"/>
              <a:pPr/>
              <a:t>3</a:t>
            </a:fld>
            <a:endParaRPr lang="en-US" dirty="0"/>
          </a:p>
        </p:txBody>
      </p:sp>
    </p:spTree>
    <p:extLst>
      <p:ext uri="{BB962C8B-B14F-4D97-AF65-F5344CB8AC3E}">
        <p14:creationId xmlns:p14="http://schemas.microsoft.com/office/powerpoint/2010/main" val="282588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0CE618A-01F9-3D4C-8F7E-BF2B2E5C1DF1}"/>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6B529F85-A10A-F842-A604-5E636E1521F3}"/>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COVERED EMPLOYEE</a:t>
            </a:r>
          </a:p>
        </p:txBody>
      </p:sp>
      <p:sp>
        <p:nvSpPr>
          <p:cNvPr id="16" name="TextBox 15">
            <a:extLst>
              <a:ext uri="{FF2B5EF4-FFF2-40B4-BE49-F238E27FC236}">
                <a16:creationId xmlns:a16="http://schemas.microsoft.com/office/drawing/2014/main" id="{AB6C93AF-B34A-AE49-9D58-8D1D3CDE80A9}"/>
              </a:ext>
            </a:extLst>
          </p:cNvPr>
          <p:cNvSpPr txBox="1"/>
          <p:nvPr/>
        </p:nvSpPr>
        <p:spPr>
          <a:xfrm>
            <a:off x="484271" y="1349587"/>
            <a:ext cx="7886700" cy="5047536"/>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US" sz="2200" dirty="0">
                <a:latin typeface="Trajan"/>
              </a:rPr>
              <a:t>Employee who worked 50% or more of the prior year in Minnesota, or for employees who did not work 50% or more of the year in any one state, live in Minnesota</a:t>
            </a:r>
          </a:p>
          <a:p>
            <a:pPr eaLnBrk="1" hangingPunct="1"/>
            <a:endParaRPr lang="en-US" sz="2200" dirty="0">
              <a:latin typeface="Trajan"/>
            </a:endParaRPr>
          </a:p>
          <a:p>
            <a:pPr marL="342900" indent="-342900" eaLnBrk="1" hangingPunct="1">
              <a:buFont typeface="Arial" panose="020B0604020202020204" pitchFamily="34" charset="0"/>
              <a:buChar char="•"/>
            </a:pPr>
            <a:r>
              <a:rPr lang="en-US" sz="2200" dirty="0">
                <a:latin typeface="Trajan"/>
              </a:rPr>
              <a:t>Employee must have earned at least 5.3% of the statewide average annual wage in the past year ($3,900 in 2025)</a:t>
            </a:r>
          </a:p>
          <a:p>
            <a:pPr eaLnBrk="1" hangingPunct="1"/>
            <a:endParaRPr lang="en-US" sz="2200" dirty="0">
              <a:latin typeface="Trajan"/>
            </a:endParaRPr>
          </a:p>
          <a:p>
            <a:pPr marL="342900" indent="-342900" eaLnBrk="1" hangingPunct="1">
              <a:buFont typeface="Arial" panose="020B0604020202020204" pitchFamily="34" charset="0"/>
              <a:buChar char="•"/>
            </a:pPr>
            <a:r>
              <a:rPr lang="en-US" sz="2200" dirty="0">
                <a:latin typeface="Trajan"/>
              </a:rPr>
              <a:t>Employee receiving payments from unemployment insurance, workers compensation, Social Security disability during an absence not eligible</a:t>
            </a:r>
          </a:p>
          <a:p>
            <a:pPr marL="342900" indent="-342900" eaLnBrk="1" hangingPunct="1">
              <a:buFont typeface="Arial" panose="020B0604020202020204" pitchFamily="34" charset="0"/>
              <a:buChar char="•"/>
            </a:pPr>
            <a:endParaRPr lang="en-US" sz="2200" dirty="0">
              <a:latin typeface="Trajan"/>
            </a:endParaRPr>
          </a:p>
          <a:p>
            <a:pPr marL="342900" indent="-342900" eaLnBrk="1" hangingPunct="1">
              <a:buFont typeface="Arial" panose="020B0604020202020204" pitchFamily="34" charset="0"/>
              <a:buChar char="•"/>
            </a:pPr>
            <a:r>
              <a:rPr lang="en-US" sz="2200" dirty="0">
                <a:latin typeface="Trajan"/>
              </a:rPr>
              <a:t>Remote worker who earned at least $3,900 and works at least 50% of the time from a location in Minnesota is covered</a:t>
            </a:r>
          </a:p>
          <a:p>
            <a:endParaRPr lang="en-US" dirty="0">
              <a:latin typeface="Century Gothic"/>
              <a:cs typeface="Century Gothic"/>
            </a:endParaRPr>
          </a:p>
          <a:p>
            <a:endParaRPr lang="en-US" dirty="0">
              <a:latin typeface="Century Gothic"/>
              <a:cs typeface="Century Gothic"/>
            </a:endParaRPr>
          </a:p>
        </p:txBody>
      </p:sp>
      <p:sp>
        <p:nvSpPr>
          <p:cNvPr id="3" name="TextBox 2"/>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35DB58F9-E81E-46A2-8A7F-CD78F44F9147}"/>
              </a:ext>
            </a:extLst>
          </p:cNvPr>
          <p:cNvSpPr>
            <a:spLocks noGrp="1"/>
          </p:cNvSpPr>
          <p:nvPr>
            <p:ph type="sldNum" sz="quarter" idx="12"/>
          </p:nvPr>
        </p:nvSpPr>
        <p:spPr/>
        <p:txBody>
          <a:bodyPr/>
          <a:lstStyle/>
          <a:p>
            <a:fld id="{CF68F37C-D9EF-554E-BE57-C58DC9168B66}" type="slidenum">
              <a:rPr lang="en-US" smtClean="0"/>
              <a:pPr/>
              <a:t>4</a:t>
            </a:fld>
            <a:endParaRPr lang="en-US" dirty="0"/>
          </a:p>
        </p:txBody>
      </p:sp>
    </p:spTree>
    <p:extLst>
      <p:ext uri="{BB962C8B-B14F-4D97-AF65-F5344CB8AC3E}">
        <p14:creationId xmlns:p14="http://schemas.microsoft.com/office/powerpoint/2010/main" val="2812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0CE618A-01F9-3D4C-8F7E-BF2B2E5C1DF1}"/>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6B529F85-A10A-F842-A604-5E636E1521F3}"/>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OTHER WORKERS</a:t>
            </a:r>
          </a:p>
        </p:txBody>
      </p:sp>
      <p:sp>
        <p:nvSpPr>
          <p:cNvPr id="16" name="TextBox 15">
            <a:extLst>
              <a:ext uri="{FF2B5EF4-FFF2-40B4-BE49-F238E27FC236}">
                <a16:creationId xmlns:a16="http://schemas.microsoft.com/office/drawing/2014/main" id="{AB6C93AF-B34A-AE49-9D58-8D1D3CDE80A9}"/>
              </a:ext>
            </a:extLst>
          </p:cNvPr>
          <p:cNvSpPr txBox="1"/>
          <p:nvPr/>
        </p:nvSpPr>
        <p:spPr>
          <a:xfrm>
            <a:off x="628650" y="1493637"/>
            <a:ext cx="7886700" cy="3785652"/>
          </a:xfrm>
          <a:prstGeom prst="rect">
            <a:avLst/>
          </a:prstGeom>
          <a:noFill/>
        </p:spPr>
        <p:txBody>
          <a:bodyPr wrap="square" rtlCol="0">
            <a:spAutoFit/>
          </a:bodyPr>
          <a:lstStyle/>
          <a:p>
            <a:r>
              <a:rPr lang="it-IT" sz="2400" dirty="0">
                <a:latin typeface="Trajan"/>
                <a:cs typeface="Century Gothic"/>
              </a:rPr>
              <a:t>Workers not covered who can opt into Paid Leave:</a:t>
            </a:r>
          </a:p>
          <a:p>
            <a:pPr marL="800100" lvl="1" indent="-342900">
              <a:buFont typeface="Arial" panose="020B0604020202020204" pitchFamily="34" charset="0"/>
              <a:buChar char="•"/>
            </a:pPr>
            <a:r>
              <a:rPr lang="it-IT" sz="2400" dirty="0">
                <a:latin typeface="Trajan"/>
                <a:cs typeface="Century Gothic"/>
              </a:rPr>
              <a:t>Independent contractors</a:t>
            </a:r>
          </a:p>
          <a:p>
            <a:pPr marL="800100" lvl="1" indent="-342900">
              <a:buFont typeface="Arial" panose="020B0604020202020204" pitchFamily="34" charset="0"/>
              <a:buChar char="•"/>
            </a:pPr>
            <a:r>
              <a:rPr lang="it-IT" sz="2400" dirty="0">
                <a:latin typeface="Trajan"/>
                <a:cs typeface="Century Gothic"/>
              </a:rPr>
              <a:t>Self-employed workers</a:t>
            </a:r>
          </a:p>
          <a:p>
            <a:pPr marL="800100" lvl="1" indent="-342900">
              <a:buFont typeface="Arial" panose="020B0604020202020204" pitchFamily="34" charset="0"/>
              <a:buChar char="•"/>
            </a:pPr>
            <a:r>
              <a:rPr lang="it-IT" sz="2400" dirty="0">
                <a:latin typeface="Trajan"/>
                <a:cs typeface="Century Gothic"/>
              </a:rPr>
              <a:t>Tribal nations</a:t>
            </a:r>
          </a:p>
          <a:p>
            <a:endParaRPr lang="it-IT" sz="2400" dirty="0">
              <a:latin typeface="Trajan"/>
              <a:cs typeface="Century Gothic"/>
            </a:endParaRPr>
          </a:p>
          <a:p>
            <a:r>
              <a:rPr lang="it-IT" sz="2400" dirty="0">
                <a:latin typeface="Trajan"/>
                <a:cs typeface="Century Gothic"/>
              </a:rPr>
              <a:t>Workers not covered who CANNOT opt into Paid Leave:</a:t>
            </a:r>
          </a:p>
          <a:p>
            <a:pPr marL="800100" lvl="1" indent="-342900">
              <a:buFont typeface="Arial" panose="020B0604020202020204" pitchFamily="34" charset="0"/>
              <a:buChar char="•"/>
            </a:pPr>
            <a:r>
              <a:rPr lang="it-IT" sz="2400" dirty="0">
                <a:latin typeface="Trajan"/>
                <a:cs typeface="Century Gothic"/>
              </a:rPr>
              <a:t>Federal government employees</a:t>
            </a:r>
          </a:p>
          <a:p>
            <a:pPr marL="800100" lvl="1" indent="-342900">
              <a:buFont typeface="Arial" panose="020B0604020202020204" pitchFamily="34" charset="0"/>
              <a:buChar char="•"/>
            </a:pPr>
            <a:r>
              <a:rPr lang="it-IT" sz="2400" dirty="0">
                <a:latin typeface="Trajan"/>
                <a:cs typeface="Century Gothic"/>
              </a:rPr>
              <a:t>Exempt seasonal hospitality employees</a:t>
            </a:r>
          </a:p>
          <a:p>
            <a:pPr marL="800100" lvl="1" indent="-342900">
              <a:buFont typeface="Arial" panose="020B0604020202020204" pitchFamily="34" charset="0"/>
              <a:buChar char="•"/>
            </a:pPr>
            <a:r>
              <a:rPr lang="it-IT" sz="2400" dirty="0">
                <a:latin typeface="Trajan"/>
                <a:cs typeface="Century Gothic"/>
              </a:rPr>
              <a:t>Railroad employees</a:t>
            </a:r>
          </a:p>
          <a:p>
            <a:endParaRPr lang="en-US" sz="2400" dirty="0">
              <a:latin typeface="Trajan"/>
              <a:cs typeface="Century Gothic"/>
            </a:endParaRPr>
          </a:p>
        </p:txBody>
      </p:sp>
      <p:sp>
        <p:nvSpPr>
          <p:cNvPr id="3" name="TextBox 2"/>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6D3F3ADB-4E5F-45BD-A6F4-CCB630EA41EB}"/>
              </a:ext>
            </a:extLst>
          </p:cNvPr>
          <p:cNvSpPr>
            <a:spLocks noGrp="1"/>
          </p:cNvSpPr>
          <p:nvPr>
            <p:ph type="sldNum" sz="quarter" idx="12"/>
          </p:nvPr>
        </p:nvSpPr>
        <p:spPr/>
        <p:txBody>
          <a:bodyPr/>
          <a:lstStyle/>
          <a:p>
            <a:fld id="{CF68F37C-D9EF-554E-BE57-C58DC9168B66}" type="slidenum">
              <a:rPr lang="en-US" smtClean="0"/>
              <a:pPr/>
              <a:t>5</a:t>
            </a:fld>
            <a:endParaRPr lang="en-US" dirty="0"/>
          </a:p>
        </p:txBody>
      </p:sp>
    </p:spTree>
    <p:extLst>
      <p:ext uri="{BB962C8B-B14F-4D97-AF65-F5344CB8AC3E}">
        <p14:creationId xmlns:p14="http://schemas.microsoft.com/office/powerpoint/2010/main" val="258775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176A3-CB58-4490-7E1B-856669138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4BA94-1B18-327D-A5EF-9D38D1AFFB62}"/>
              </a:ext>
            </a:extLst>
          </p:cNvPr>
          <p:cNvSpPr>
            <a:spLocks noGrp="1"/>
          </p:cNvSpPr>
          <p:nvPr>
            <p:ph type="title"/>
          </p:nvPr>
        </p:nvSpPr>
        <p:spPr/>
        <p:txBody>
          <a:bodyPr>
            <a:normAutofit/>
          </a:bodyPr>
          <a:lstStyle/>
          <a:p>
            <a:pPr algn="ctr"/>
            <a:r>
              <a:rPr lang="en-US" sz="4000" b="1" dirty="0">
                <a:solidFill>
                  <a:srgbClr val="650072"/>
                </a:solidFill>
                <a:latin typeface="Trajan"/>
              </a:rPr>
              <a:t>MINNESOTA PAID LEAVE</a:t>
            </a:r>
          </a:p>
        </p:txBody>
      </p:sp>
      <p:sp>
        <p:nvSpPr>
          <p:cNvPr id="3" name="Text Placeholder 2">
            <a:extLst>
              <a:ext uri="{FF2B5EF4-FFF2-40B4-BE49-F238E27FC236}">
                <a16:creationId xmlns:a16="http://schemas.microsoft.com/office/drawing/2014/main" id="{1987629A-19C6-661E-199F-80BE0573BFEC}"/>
              </a:ext>
            </a:extLst>
          </p:cNvPr>
          <p:cNvSpPr>
            <a:spLocks noGrp="1"/>
          </p:cNvSpPr>
          <p:nvPr>
            <p:ph type="body" idx="1"/>
          </p:nvPr>
        </p:nvSpPr>
        <p:spPr>
          <a:xfrm>
            <a:off x="623888" y="4807435"/>
            <a:ext cx="7886700" cy="698015"/>
          </a:xfrm>
        </p:spPr>
        <p:txBody>
          <a:bodyPr>
            <a:normAutofit/>
          </a:bodyPr>
          <a:lstStyle/>
          <a:p>
            <a:pPr marL="0" indent="0" algn="ctr">
              <a:buNone/>
            </a:pPr>
            <a:r>
              <a:rPr lang="en-US" b="1" dirty="0">
                <a:latin typeface="Trajan"/>
              </a:rPr>
              <a:t>BENEFITS</a:t>
            </a:r>
          </a:p>
          <a:p>
            <a:pPr marL="0" indent="0" algn="ctr">
              <a:buNone/>
            </a:pPr>
            <a:endParaRPr lang="en-US" dirty="0">
              <a:latin typeface="Trajan"/>
            </a:endParaRPr>
          </a:p>
        </p:txBody>
      </p:sp>
      <p:sp>
        <p:nvSpPr>
          <p:cNvPr id="4" name="Slide Number Placeholder 3">
            <a:extLst>
              <a:ext uri="{FF2B5EF4-FFF2-40B4-BE49-F238E27FC236}">
                <a16:creationId xmlns:a16="http://schemas.microsoft.com/office/drawing/2014/main" id="{886F54EB-5379-F5B1-FD2C-7B64D0C01BFC}"/>
              </a:ext>
            </a:extLst>
          </p:cNvPr>
          <p:cNvSpPr>
            <a:spLocks noGrp="1"/>
          </p:cNvSpPr>
          <p:nvPr>
            <p:ph type="sldNum" sz="quarter" idx="12"/>
          </p:nvPr>
        </p:nvSpPr>
        <p:spPr/>
        <p:txBody>
          <a:bodyPr/>
          <a:lstStyle/>
          <a:p>
            <a:fld id="{CF68F37C-D9EF-554E-BE57-C58DC9168B66}" type="slidenum">
              <a:rPr lang="en-US" smtClean="0"/>
              <a:pPr/>
              <a:t>6</a:t>
            </a:fld>
            <a:endParaRPr lang="en-US" dirty="0"/>
          </a:p>
        </p:txBody>
      </p:sp>
    </p:spTree>
    <p:extLst>
      <p:ext uri="{BB962C8B-B14F-4D97-AF65-F5344CB8AC3E}">
        <p14:creationId xmlns:p14="http://schemas.microsoft.com/office/powerpoint/2010/main" val="8501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0CE618A-01F9-3D4C-8F7E-BF2B2E5C1DF1}"/>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6B529F85-A10A-F842-A604-5E636E1521F3}"/>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PARTIAL WAGE REPLACEMENT</a:t>
            </a:r>
          </a:p>
        </p:txBody>
      </p:sp>
      <p:sp>
        <p:nvSpPr>
          <p:cNvPr id="16" name="TextBox 15">
            <a:extLst>
              <a:ext uri="{FF2B5EF4-FFF2-40B4-BE49-F238E27FC236}">
                <a16:creationId xmlns:a16="http://schemas.microsoft.com/office/drawing/2014/main" id="{AB6C93AF-B34A-AE49-9D58-8D1D3CDE80A9}"/>
              </a:ext>
            </a:extLst>
          </p:cNvPr>
          <p:cNvSpPr txBox="1"/>
          <p:nvPr/>
        </p:nvSpPr>
        <p:spPr>
          <a:xfrm>
            <a:off x="628650" y="1493637"/>
            <a:ext cx="7886700" cy="2600712"/>
          </a:xfrm>
          <a:prstGeom prst="rect">
            <a:avLst/>
          </a:prstGeom>
          <a:noFill/>
        </p:spPr>
        <p:txBody>
          <a:bodyPr wrap="square" rtlCol="0">
            <a:spAutoFit/>
          </a:bodyPr>
          <a:lstStyle/>
          <a:p>
            <a:pPr marL="465138" lvl="1" indent="-457200">
              <a:spcAft>
                <a:spcPts val="600"/>
              </a:spcAft>
              <a:buFont typeface="Arial" pitchFamily="34" charset="0"/>
              <a:buChar char="•"/>
              <a:tabLst>
                <a:tab pos="465138" algn="l"/>
              </a:tabLst>
            </a:pPr>
            <a:r>
              <a:rPr lang="en-US" sz="2400" dirty="0">
                <a:latin typeface="Trajan"/>
              </a:rPr>
              <a:t>Up to 12 weeks of paid MEDICAL leave</a:t>
            </a:r>
          </a:p>
          <a:p>
            <a:pPr marL="465138" lvl="1" indent="-457200">
              <a:spcAft>
                <a:spcPts val="600"/>
              </a:spcAft>
              <a:buFont typeface="Arial" pitchFamily="34" charset="0"/>
              <a:buChar char="•"/>
              <a:tabLst>
                <a:tab pos="465138" algn="l"/>
              </a:tabLst>
            </a:pPr>
            <a:r>
              <a:rPr lang="en-US" sz="2400" dirty="0">
                <a:latin typeface="Trajan"/>
              </a:rPr>
              <a:t>Up to 12 weeks of paid FAMILY leave</a:t>
            </a:r>
          </a:p>
          <a:p>
            <a:pPr marL="465138" lvl="1" indent="-457200">
              <a:spcAft>
                <a:spcPts val="600"/>
              </a:spcAft>
              <a:buFont typeface="Arial" pitchFamily="34" charset="0"/>
              <a:buChar char="•"/>
              <a:tabLst>
                <a:tab pos="465138" algn="l"/>
              </a:tabLst>
            </a:pPr>
            <a:r>
              <a:rPr lang="en-US" sz="2400" dirty="0">
                <a:latin typeface="Trajan"/>
              </a:rPr>
              <a:t>No more than 20 weeks of Paid Leave in a benefit year</a:t>
            </a:r>
          </a:p>
          <a:p>
            <a:pPr marL="465138" lvl="1" indent="-457200">
              <a:spcAft>
                <a:spcPts val="600"/>
              </a:spcAft>
              <a:buFont typeface="Arial" pitchFamily="34" charset="0"/>
              <a:buChar char="•"/>
              <a:tabLst>
                <a:tab pos="465138" algn="l"/>
              </a:tabLst>
            </a:pPr>
            <a:r>
              <a:rPr lang="en-US" sz="2400" dirty="0">
                <a:latin typeface="Trajan"/>
              </a:rPr>
              <a:t>Paid Leave may be taken intermittently</a:t>
            </a:r>
          </a:p>
          <a:p>
            <a:pPr marL="465138" lvl="1" indent="-457200">
              <a:spcAft>
                <a:spcPts val="600"/>
              </a:spcAft>
              <a:buFont typeface="Arial" pitchFamily="34" charset="0"/>
              <a:buChar char="•"/>
              <a:tabLst>
                <a:tab pos="465138" algn="l"/>
              </a:tabLst>
            </a:pPr>
            <a:r>
              <a:rPr lang="en-US" sz="2400" dirty="0">
                <a:latin typeface="Trajan"/>
              </a:rPr>
              <a:t>Amount of Paid Leave:</a:t>
            </a:r>
          </a:p>
          <a:p>
            <a:endParaRPr lang="en-US" dirty="0">
              <a:latin typeface="Century Gothic"/>
              <a:cs typeface="Century Gothic"/>
            </a:endParaRPr>
          </a:p>
        </p:txBody>
      </p:sp>
      <p:sp>
        <p:nvSpPr>
          <p:cNvPr id="3" name="TextBox 2"/>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6307D09E-4B32-402F-8257-49871CCF8269}"/>
              </a:ext>
            </a:extLst>
          </p:cNvPr>
          <p:cNvSpPr>
            <a:spLocks noGrp="1"/>
          </p:cNvSpPr>
          <p:nvPr>
            <p:ph type="sldNum" sz="quarter" idx="12"/>
          </p:nvPr>
        </p:nvSpPr>
        <p:spPr/>
        <p:txBody>
          <a:bodyPr/>
          <a:lstStyle/>
          <a:p>
            <a:fld id="{CF68F37C-D9EF-554E-BE57-C58DC9168B66}" type="slidenum">
              <a:rPr lang="en-US" smtClean="0"/>
              <a:pPr/>
              <a:t>7</a:t>
            </a:fld>
            <a:endParaRPr lang="en-US" dirty="0"/>
          </a:p>
        </p:txBody>
      </p:sp>
      <p:graphicFrame>
        <p:nvGraphicFramePr>
          <p:cNvPr id="5" name="Table 4">
            <a:extLst>
              <a:ext uri="{FF2B5EF4-FFF2-40B4-BE49-F238E27FC236}">
                <a16:creationId xmlns:a16="http://schemas.microsoft.com/office/drawing/2014/main" id="{FD2922B7-732F-CF55-3B43-B0BE640248E4}"/>
              </a:ext>
            </a:extLst>
          </p:cNvPr>
          <p:cNvGraphicFramePr>
            <a:graphicFrameLocks noGrp="1"/>
          </p:cNvGraphicFramePr>
          <p:nvPr>
            <p:extLst>
              <p:ext uri="{D42A27DB-BD31-4B8C-83A1-F6EECF244321}">
                <p14:modId xmlns:p14="http://schemas.microsoft.com/office/powerpoint/2010/main" val="2591339486"/>
              </p:ext>
            </p:extLst>
          </p:nvPr>
        </p:nvGraphicFramePr>
        <p:xfrm>
          <a:off x="1145406" y="3886083"/>
          <a:ext cx="6609348" cy="1473200"/>
        </p:xfrm>
        <a:graphic>
          <a:graphicData uri="http://schemas.openxmlformats.org/drawingml/2006/table">
            <a:tbl>
              <a:tblPr firstRow="1" bandRow="1">
                <a:tableStyleId>{5C22544A-7EE6-4342-B048-85BDC9FD1C3A}</a:tableStyleId>
              </a:tblPr>
              <a:tblGrid>
                <a:gridCol w="3304674">
                  <a:extLst>
                    <a:ext uri="{9D8B030D-6E8A-4147-A177-3AD203B41FA5}">
                      <a16:colId xmlns:a16="http://schemas.microsoft.com/office/drawing/2014/main" val="2058361065"/>
                    </a:ext>
                  </a:extLst>
                </a:gridCol>
                <a:gridCol w="3304674">
                  <a:extLst>
                    <a:ext uri="{9D8B030D-6E8A-4147-A177-3AD203B41FA5}">
                      <a16:colId xmlns:a16="http://schemas.microsoft.com/office/drawing/2014/main" val="4265386926"/>
                    </a:ext>
                  </a:extLst>
                </a:gridCol>
              </a:tblGrid>
              <a:tr h="0">
                <a:tc>
                  <a:txBody>
                    <a:bodyPr/>
                    <a:lstStyle/>
                    <a:p>
                      <a:pPr algn="ctr"/>
                      <a:r>
                        <a:rPr lang="en-US" dirty="0">
                          <a:latin typeface="Trajan"/>
                        </a:rPr>
                        <a:t>Weekly Wage</a:t>
                      </a:r>
                    </a:p>
                  </a:txBody>
                  <a:tcPr/>
                </a:tc>
                <a:tc>
                  <a:txBody>
                    <a:bodyPr/>
                    <a:lstStyle/>
                    <a:p>
                      <a:pPr algn="ctr"/>
                      <a:r>
                        <a:rPr lang="en-US" dirty="0">
                          <a:latin typeface="Trajan"/>
                        </a:rPr>
                        <a:t>% of Weekly Wage Received</a:t>
                      </a:r>
                    </a:p>
                  </a:txBody>
                  <a:tcPr/>
                </a:tc>
                <a:extLst>
                  <a:ext uri="{0D108BD9-81ED-4DB2-BD59-A6C34878D82A}">
                    <a16:rowId xmlns:a16="http://schemas.microsoft.com/office/drawing/2014/main" val="1478315046"/>
                  </a:ext>
                </a:extLst>
              </a:tr>
              <a:tr h="370840">
                <a:tc>
                  <a:txBody>
                    <a:bodyPr/>
                    <a:lstStyle/>
                    <a:p>
                      <a:r>
                        <a:rPr lang="en-US" dirty="0">
                          <a:latin typeface="Trajan"/>
                        </a:rPr>
                        <a:t>Up to $711.50</a:t>
                      </a:r>
                    </a:p>
                  </a:txBody>
                  <a:tcPr/>
                </a:tc>
                <a:tc>
                  <a:txBody>
                    <a:bodyPr/>
                    <a:lstStyle/>
                    <a:p>
                      <a:pPr algn="ctr"/>
                      <a:r>
                        <a:rPr lang="en-US" dirty="0">
                          <a:latin typeface="Trajan"/>
                        </a:rPr>
                        <a:t>90%</a:t>
                      </a:r>
                    </a:p>
                  </a:txBody>
                  <a:tcPr/>
                </a:tc>
                <a:extLst>
                  <a:ext uri="{0D108BD9-81ED-4DB2-BD59-A6C34878D82A}">
                    <a16:rowId xmlns:a16="http://schemas.microsoft.com/office/drawing/2014/main" val="2515209946"/>
                  </a:ext>
                </a:extLst>
              </a:tr>
              <a:tr h="370840">
                <a:tc>
                  <a:txBody>
                    <a:bodyPr/>
                    <a:lstStyle/>
                    <a:p>
                      <a:r>
                        <a:rPr lang="en-US" dirty="0">
                          <a:latin typeface="Trajan"/>
                        </a:rPr>
                        <a:t>Between $711.50 - $1,423</a:t>
                      </a:r>
                    </a:p>
                  </a:txBody>
                  <a:tcPr/>
                </a:tc>
                <a:tc>
                  <a:txBody>
                    <a:bodyPr/>
                    <a:lstStyle/>
                    <a:p>
                      <a:pPr algn="ctr"/>
                      <a:r>
                        <a:rPr lang="en-US" dirty="0">
                          <a:latin typeface="Trajan"/>
                        </a:rPr>
                        <a:t>66%</a:t>
                      </a:r>
                    </a:p>
                  </a:txBody>
                  <a:tcPr/>
                </a:tc>
                <a:extLst>
                  <a:ext uri="{0D108BD9-81ED-4DB2-BD59-A6C34878D82A}">
                    <a16:rowId xmlns:a16="http://schemas.microsoft.com/office/drawing/2014/main" val="2858832118"/>
                  </a:ext>
                </a:extLst>
              </a:tr>
              <a:tr h="0">
                <a:tc>
                  <a:txBody>
                    <a:bodyPr/>
                    <a:lstStyle/>
                    <a:p>
                      <a:r>
                        <a:rPr lang="en-US" dirty="0">
                          <a:latin typeface="Trajan"/>
                        </a:rPr>
                        <a:t>Above $1,423</a:t>
                      </a:r>
                    </a:p>
                  </a:txBody>
                  <a:tcPr/>
                </a:tc>
                <a:tc>
                  <a:txBody>
                    <a:bodyPr/>
                    <a:lstStyle/>
                    <a:p>
                      <a:pPr algn="ctr"/>
                      <a:r>
                        <a:rPr lang="en-US" dirty="0">
                          <a:latin typeface="Trajan"/>
                        </a:rPr>
                        <a:t>55%</a:t>
                      </a:r>
                    </a:p>
                  </a:txBody>
                  <a:tcPr/>
                </a:tc>
                <a:extLst>
                  <a:ext uri="{0D108BD9-81ED-4DB2-BD59-A6C34878D82A}">
                    <a16:rowId xmlns:a16="http://schemas.microsoft.com/office/drawing/2014/main" val="1269536469"/>
                  </a:ext>
                </a:extLst>
              </a:tr>
            </a:tbl>
          </a:graphicData>
        </a:graphic>
      </p:graphicFrame>
    </p:spTree>
    <p:extLst>
      <p:ext uri="{BB962C8B-B14F-4D97-AF65-F5344CB8AC3E}">
        <p14:creationId xmlns:p14="http://schemas.microsoft.com/office/powerpoint/2010/main" val="14871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0CE618A-01F9-3D4C-8F7E-BF2B2E5C1DF1}"/>
              </a:ext>
            </a:extLst>
          </p:cNvPr>
          <p:cNvPicPr>
            <a:picLocks noGrp="1" noChangeAspect="1"/>
          </p:cNvPicPr>
          <p:nvPr>
            <p:ph idx="4294967295"/>
          </p:nvPr>
        </p:nvPicPr>
        <p:blipFill rotWithShape="1">
          <a:blip r:embed="rId2"/>
          <a:srcRect t="20269" b="37142"/>
          <a:stretch/>
        </p:blipFill>
        <p:spPr>
          <a:xfrm>
            <a:off x="0" y="0"/>
            <a:ext cx="9144000" cy="1137274"/>
          </a:xfrm>
        </p:spPr>
      </p:pic>
      <p:sp>
        <p:nvSpPr>
          <p:cNvPr id="2" name="Title 1">
            <a:extLst>
              <a:ext uri="{FF2B5EF4-FFF2-40B4-BE49-F238E27FC236}">
                <a16:creationId xmlns:a16="http://schemas.microsoft.com/office/drawing/2014/main" id="{6B529F85-A10A-F842-A604-5E636E1521F3}"/>
              </a:ext>
            </a:extLst>
          </p:cNvPr>
          <p:cNvSpPr>
            <a:spLocks noGrp="1"/>
          </p:cNvSpPr>
          <p:nvPr>
            <p:ph type="title"/>
          </p:nvPr>
        </p:nvSpPr>
        <p:spPr>
          <a:xfrm>
            <a:off x="628650" y="-13843"/>
            <a:ext cx="7886700" cy="1325563"/>
          </a:xfrm>
        </p:spPr>
        <p:txBody>
          <a:bodyPr>
            <a:normAutofit/>
          </a:bodyPr>
          <a:lstStyle/>
          <a:p>
            <a:pPr algn="ctr"/>
            <a:r>
              <a:rPr lang="en-US" sz="3200" b="1" dirty="0">
                <a:solidFill>
                  <a:srgbClr val="650072"/>
                </a:solidFill>
                <a:latin typeface="Trajan"/>
                <a:cs typeface="Trajan"/>
              </a:rPr>
              <a:t>JOB PROTECTION</a:t>
            </a:r>
          </a:p>
        </p:txBody>
      </p:sp>
      <p:sp>
        <p:nvSpPr>
          <p:cNvPr id="16" name="TextBox 15">
            <a:extLst>
              <a:ext uri="{FF2B5EF4-FFF2-40B4-BE49-F238E27FC236}">
                <a16:creationId xmlns:a16="http://schemas.microsoft.com/office/drawing/2014/main" id="{AB6C93AF-B34A-AE49-9D58-8D1D3CDE80A9}"/>
              </a:ext>
            </a:extLst>
          </p:cNvPr>
          <p:cNvSpPr txBox="1"/>
          <p:nvPr/>
        </p:nvSpPr>
        <p:spPr>
          <a:xfrm>
            <a:off x="628650" y="1994151"/>
            <a:ext cx="7886700" cy="2462213"/>
          </a:xfrm>
          <a:prstGeom prst="rect">
            <a:avLst/>
          </a:prstGeom>
          <a:noFill/>
        </p:spPr>
        <p:txBody>
          <a:bodyPr wrap="square" rtlCol="0">
            <a:spAutoFit/>
          </a:bodyPr>
          <a:lstStyle/>
          <a:p>
            <a:pPr marL="465138" indent="-465138" eaLnBrk="1" hangingPunct="1">
              <a:spcAft>
                <a:spcPts val="600"/>
              </a:spcAft>
              <a:buFont typeface="Arial" pitchFamily="34" charset="0"/>
              <a:buChar char="•"/>
            </a:pPr>
            <a:r>
              <a:rPr lang="en-US" sz="2400" dirty="0">
                <a:latin typeface="Trajan"/>
              </a:rPr>
              <a:t>When returning from leave, employees must be restored to the same or an equivalent position with the same pay and benefits as before leave</a:t>
            </a:r>
          </a:p>
          <a:p>
            <a:pPr eaLnBrk="1" hangingPunct="1">
              <a:spcAft>
                <a:spcPts val="600"/>
              </a:spcAft>
            </a:pPr>
            <a:endParaRPr lang="en-US" sz="2400" dirty="0">
              <a:latin typeface="Trajan"/>
            </a:endParaRPr>
          </a:p>
          <a:p>
            <a:pPr marL="465138" indent="-465138" eaLnBrk="1" hangingPunct="1">
              <a:spcAft>
                <a:spcPts val="600"/>
              </a:spcAft>
              <a:buFont typeface="Arial" pitchFamily="34" charset="0"/>
              <a:buChar char="•"/>
            </a:pPr>
            <a:r>
              <a:rPr lang="en-US" sz="2400" dirty="0">
                <a:latin typeface="Trajan"/>
              </a:rPr>
              <a:t>Job protection begins 90 days from an employee’s date of hire</a:t>
            </a:r>
          </a:p>
        </p:txBody>
      </p:sp>
      <p:sp>
        <p:nvSpPr>
          <p:cNvPr id="3" name="TextBox 2"/>
          <p:cNvSpPr txBox="1"/>
          <p:nvPr/>
        </p:nvSpPr>
        <p:spPr>
          <a:xfrm>
            <a:off x="3360828" y="6566400"/>
            <a:ext cx="184666"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4410D199-4469-45F3-AAB1-948A0B4CC6E5}"/>
              </a:ext>
            </a:extLst>
          </p:cNvPr>
          <p:cNvSpPr>
            <a:spLocks noGrp="1"/>
          </p:cNvSpPr>
          <p:nvPr>
            <p:ph type="sldNum" sz="quarter" idx="12"/>
          </p:nvPr>
        </p:nvSpPr>
        <p:spPr/>
        <p:txBody>
          <a:bodyPr/>
          <a:lstStyle/>
          <a:p>
            <a:fld id="{CF68F37C-D9EF-554E-BE57-C58DC9168B66}" type="slidenum">
              <a:rPr lang="en-US" smtClean="0"/>
              <a:pPr/>
              <a:t>8</a:t>
            </a:fld>
            <a:endParaRPr lang="en-US" dirty="0"/>
          </a:p>
        </p:txBody>
      </p:sp>
    </p:spTree>
    <p:extLst>
      <p:ext uri="{BB962C8B-B14F-4D97-AF65-F5344CB8AC3E}">
        <p14:creationId xmlns:p14="http://schemas.microsoft.com/office/powerpoint/2010/main" val="255026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EB273-EDE4-84E8-ADE7-D55065707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59067-E171-B95D-AD91-5A189FC21FED}"/>
              </a:ext>
            </a:extLst>
          </p:cNvPr>
          <p:cNvSpPr>
            <a:spLocks noGrp="1"/>
          </p:cNvSpPr>
          <p:nvPr>
            <p:ph type="title"/>
          </p:nvPr>
        </p:nvSpPr>
        <p:spPr/>
        <p:txBody>
          <a:bodyPr>
            <a:normAutofit/>
          </a:bodyPr>
          <a:lstStyle/>
          <a:p>
            <a:pPr algn="ctr"/>
            <a:r>
              <a:rPr lang="en-US" sz="4000" b="1" dirty="0">
                <a:solidFill>
                  <a:srgbClr val="650072"/>
                </a:solidFill>
                <a:latin typeface="Trajan"/>
              </a:rPr>
              <a:t>MINNESOTA PAID LEAVE</a:t>
            </a:r>
          </a:p>
        </p:txBody>
      </p:sp>
      <p:sp>
        <p:nvSpPr>
          <p:cNvPr id="3" name="Text Placeholder 2">
            <a:extLst>
              <a:ext uri="{FF2B5EF4-FFF2-40B4-BE49-F238E27FC236}">
                <a16:creationId xmlns:a16="http://schemas.microsoft.com/office/drawing/2014/main" id="{29D64256-05FC-D567-DD26-71BFD12C2D25}"/>
              </a:ext>
            </a:extLst>
          </p:cNvPr>
          <p:cNvSpPr>
            <a:spLocks noGrp="1"/>
          </p:cNvSpPr>
          <p:nvPr>
            <p:ph type="body" idx="1"/>
          </p:nvPr>
        </p:nvSpPr>
        <p:spPr>
          <a:xfrm>
            <a:off x="623888" y="4807435"/>
            <a:ext cx="7886700" cy="698015"/>
          </a:xfrm>
        </p:spPr>
        <p:txBody>
          <a:bodyPr>
            <a:normAutofit/>
          </a:bodyPr>
          <a:lstStyle/>
          <a:p>
            <a:pPr marL="0" indent="0" algn="ctr">
              <a:buNone/>
            </a:pPr>
            <a:r>
              <a:rPr lang="en-US" b="1" dirty="0">
                <a:latin typeface="Trajan"/>
              </a:rPr>
              <a:t>EMPLOYER RESPONSIBILITIES</a:t>
            </a:r>
          </a:p>
          <a:p>
            <a:pPr marL="0" indent="0" algn="ctr">
              <a:buNone/>
            </a:pPr>
            <a:endParaRPr lang="en-US" dirty="0">
              <a:latin typeface="Trajan"/>
            </a:endParaRPr>
          </a:p>
        </p:txBody>
      </p:sp>
      <p:sp>
        <p:nvSpPr>
          <p:cNvPr id="4" name="Slide Number Placeholder 3">
            <a:extLst>
              <a:ext uri="{FF2B5EF4-FFF2-40B4-BE49-F238E27FC236}">
                <a16:creationId xmlns:a16="http://schemas.microsoft.com/office/drawing/2014/main" id="{8C5A4B9B-C418-110C-5CE9-E1E477D9C862}"/>
              </a:ext>
            </a:extLst>
          </p:cNvPr>
          <p:cNvSpPr>
            <a:spLocks noGrp="1"/>
          </p:cNvSpPr>
          <p:nvPr>
            <p:ph type="sldNum" sz="quarter" idx="12"/>
          </p:nvPr>
        </p:nvSpPr>
        <p:spPr/>
        <p:txBody>
          <a:bodyPr/>
          <a:lstStyle/>
          <a:p>
            <a:fld id="{CF68F37C-D9EF-554E-BE57-C58DC9168B66}" type="slidenum">
              <a:rPr lang="en-US" smtClean="0"/>
              <a:pPr/>
              <a:t>9</a:t>
            </a:fld>
            <a:endParaRPr lang="en-US" dirty="0"/>
          </a:p>
        </p:txBody>
      </p:sp>
    </p:spTree>
    <p:extLst>
      <p:ext uri="{BB962C8B-B14F-4D97-AF65-F5344CB8AC3E}">
        <p14:creationId xmlns:p14="http://schemas.microsoft.com/office/powerpoint/2010/main" val="1427643815"/>
      </p:ext>
    </p:extLst>
  </p:cSld>
  <p:clrMapOvr>
    <a:masterClrMapping/>
  </p:clrMapOvr>
</p:sld>
</file>

<file path=ppt/theme/theme1.xml><?xml version="1.0" encoding="utf-8"?>
<a:theme xmlns:a="http://schemas.openxmlformats.org/drawingml/2006/main" name="JGrapeWorking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 Grape Law" id="{F59D9D8E-986C-9446-A28F-47FC2153F68E}" vid="{F1D6C0C3-DD0B-DA4D-82B8-580C9EC1FF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JGrape_Deck_template (1)</Template>
  <TotalTime>367</TotalTime>
  <Words>736</Words>
  <Application>Microsoft Office PowerPoint</Application>
  <PresentationFormat>Letter Paper (8.5x11 in)</PresentationFormat>
  <Paragraphs>130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Palatino Linotype</vt:lpstr>
      <vt:lpstr>Trajan</vt:lpstr>
      <vt:lpstr>JGrapeWorkingTemplate</vt:lpstr>
      <vt:lpstr>PowerPoint Presentation</vt:lpstr>
      <vt:lpstr>AGENDA</vt:lpstr>
      <vt:lpstr>MINNESOTA PAID LEAVE</vt:lpstr>
      <vt:lpstr>COVERED EMPLOYEE</vt:lpstr>
      <vt:lpstr>OTHER WORKERS</vt:lpstr>
      <vt:lpstr>MINNESOTA PAID LEAVE</vt:lpstr>
      <vt:lpstr>PARTIAL WAGE REPLACEMENT</vt:lpstr>
      <vt:lpstr>JOB PROTECTION</vt:lpstr>
      <vt:lpstr>MINNESOTA PAID LEAVE</vt:lpstr>
      <vt:lpstr>REPORTING AND PREMIUM PAYMENTS</vt:lpstr>
      <vt:lpstr>PAID LEAVE PREMIUMS</vt:lpstr>
      <vt:lpstr>LEAVE ADMINISTRATION</vt:lpstr>
      <vt:lpstr>REQUIRED NOTICES</vt:lpstr>
      <vt:lpstr>MINNESOTA PAID LEAVE</vt:lpstr>
      <vt:lpstr>SMALL EMPLOYER ASSISTANCE</vt:lpstr>
      <vt:lpstr>INTERACTION WITH OTHER LAWS</vt:lpstr>
      <vt:lpstr>PAID LEAVE RESOURCES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Jewelie Grape</dc:creator>
  <cp:lastModifiedBy>Jewelie Grape</cp:lastModifiedBy>
  <cp:revision>20</cp:revision>
  <dcterms:created xsi:type="dcterms:W3CDTF">2019-09-26T20:55:20Z</dcterms:created>
  <dcterms:modified xsi:type="dcterms:W3CDTF">2025-09-02T14:11:53Z</dcterms:modified>
</cp:coreProperties>
</file>