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6"/>
  </p:notesMasterIdLst>
  <p:sldIdLst>
    <p:sldId id="256" r:id="rId3"/>
    <p:sldId id="257" r:id="rId4"/>
    <p:sldId id="258" r:id="rId5"/>
    <p:sldId id="259" r:id="rId6"/>
    <p:sldId id="260" r:id="rId7"/>
    <p:sldId id="261" r:id="rId8"/>
    <p:sldId id="265" r:id="rId9"/>
    <p:sldId id="266" r:id="rId10"/>
    <p:sldId id="267" r:id="rId11"/>
    <p:sldId id="268" r:id="rId12"/>
    <p:sldId id="262" r:id="rId13"/>
    <p:sldId id="263" r:id="rId14"/>
    <p:sldId id="264" r:id="rId15"/>
  </p:sldIdLst>
  <p:sldSz cx="9144000" cy="5143500" type="screen16x9"/>
  <p:notesSz cx="6858000" cy="9144000"/>
  <p:embeddedFontLst>
    <p:embeddedFont>
      <p:font typeface="Arial Narrow" panose="020B0606020202030204"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AB093-A0D1-4E9D-AB55-E9ED14457244}" v="2" dt="2021-03-16T14:53:31.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98"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Tangen" userId="6c97528f-769f-47fe-ab0b-a50bf6dbd559" providerId="ADAL" clId="{E349979B-2CD4-4D22-BA1A-7C0AB977BD2B}"/>
    <pc:docChg chg="modSld">
      <pc:chgData name="Nicholas Tangen" userId="6c97528f-769f-47fe-ab0b-a50bf6dbd559" providerId="ADAL" clId="{E349979B-2CD4-4D22-BA1A-7C0AB977BD2B}" dt="2021-03-10T18:48:42.687" v="2" actId="120"/>
      <pc:docMkLst>
        <pc:docMk/>
      </pc:docMkLst>
      <pc:sldChg chg="modSp mod">
        <pc:chgData name="Nicholas Tangen" userId="6c97528f-769f-47fe-ab0b-a50bf6dbd559" providerId="ADAL" clId="{E349979B-2CD4-4D22-BA1A-7C0AB977BD2B}" dt="2021-03-10T18:48:42.687" v="2" actId="120"/>
        <pc:sldMkLst>
          <pc:docMk/>
          <pc:sldMk cId="0" sldId="263"/>
        </pc:sldMkLst>
        <pc:spChg chg="mod">
          <ac:chgData name="Nicholas Tangen" userId="6c97528f-769f-47fe-ab0b-a50bf6dbd559" providerId="ADAL" clId="{E349979B-2CD4-4D22-BA1A-7C0AB977BD2B}" dt="2021-03-10T18:48:42.687" v="2" actId="120"/>
          <ac:spMkLst>
            <pc:docMk/>
            <pc:sldMk cId="0" sldId="263"/>
            <ac:spMk id="164" creationId="{00000000-0000-0000-0000-000000000000}"/>
          </ac:spMkLst>
        </pc:spChg>
      </pc:sldChg>
    </pc:docChg>
  </pc:docChgLst>
  <pc:docChgLst>
    <pc:chgData name="Nicholas Tangen" userId="6c97528f-769f-47fe-ab0b-a50bf6dbd559" providerId="ADAL" clId="{BA7AB093-A0D1-4E9D-AB55-E9ED14457244}"/>
    <pc:docChg chg="undo custSel addSld modSld">
      <pc:chgData name="Nicholas Tangen" userId="6c97528f-769f-47fe-ab0b-a50bf6dbd559" providerId="ADAL" clId="{BA7AB093-A0D1-4E9D-AB55-E9ED14457244}" dt="2021-03-16T14:59:03.040" v="155" actId="1076"/>
      <pc:docMkLst>
        <pc:docMk/>
      </pc:docMkLst>
      <pc:sldChg chg="addSp modSp mod">
        <pc:chgData name="Nicholas Tangen" userId="6c97528f-769f-47fe-ab0b-a50bf6dbd559" providerId="ADAL" clId="{BA7AB093-A0D1-4E9D-AB55-E9ED14457244}" dt="2021-03-16T14:58:27.247" v="151" actId="1076"/>
        <pc:sldMkLst>
          <pc:docMk/>
          <pc:sldMk cId="1889270143" sldId="265"/>
        </pc:sldMkLst>
        <pc:spChg chg="add mod">
          <ac:chgData name="Nicholas Tangen" userId="6c97528f-769f-47fe-ab0b-a50bf6dbd559" providerId="ADAL" clId="{BA7AB093-A0D1-4E9D-AB55-E9ED14457244}" dt="2021-03-16T14:46:29.396" v="23" actId="1076"/>
          <ac:spMkLst>
            <pc:docMk/>
            <pc:sldMk cId="1889270143" sldId="265"/>
            <ac:spMk id="3" creationId="{B750EA3F-5F83-4B19-A442-620B6D9241E0}"/>
          </ac:spMkLst>
        </pc:spChg>
        <pc:picChg chg="mod modCrop">
          <ac:chgData name="Nicholas Tangen" userId="6c97528f-769f-47fe-ab0b-a50bf6dbd559" providerId="ADAL" clId="{BA7AB093-A0D1-4E9D-AB55-E9ED14457244}" dt="2021-03-16T14:58:27.247" v="151" actId="1076"/>
          <ac:picMkLst>
            <pc:docMk/>
            <pc:sldMk cId="1889270143" sldId="265"/>
            <ac:picMk id="5" creationId="{97B68AEA-A761-495A-8D85-0A1AD9AE95D3}"/>
          </ac:picMkLst>
        </pc:picChg>
        <pc:cxnChg chg="mod">
          <ac:chgData name="Nicholas Tangen" userId="6c97528f-769f-47fe-ab0b-a50bf6dbd559" providerId="ADAL" clId="{BA7AB093-A0D1-4E9D-AB55-E9ED14457244}" dt="2021-03-16T14:46:20.494" v="22" actId="1076"/>
          <ac:cxnSpMkLst>
            <pc:docMk/>
            <pc:sldMk cId="1889270143" sldId="265"/>
            <ac:cxnSpMk id="6" creationId="{B84D6CC2-4968-4202-AE3D-58484068FBB2}"/>
          </ac:cxnSpMkLst>
        </pc:cxnChg>
      </pc:sldChg>
      <pc:sldChg chg="delSp modSp add mod">
        <pc:chgData name="Nicholas Tangen" userId="6c97528f-769f-47fe-ab0b-a50bf6dbd559" providerId="ADAL" clId="{BA7AB093-A0D1-4E9D-AB55-E9ED14457244}" dt="2021-03-16T14:48:49.382" v="75" actId="20577"/>
        <pc:sldMkLst>
          <pc:docMk/>
          <pc:sldMk cId="388244548" sldId="266"/>
        </pc:sldMkLst>
        <pc:spChg chg="mod">
          <ac:chgData name="Nicholas Tangen" userId="6c97528f-769f-47fe-ab0b-a50bf6dbd559" providerId="ADAL" clId="{BA7AB093-A0D1-4E9D-AB55-E9ED14457244}" dt="2021-03-16T14:47:18.296" v="34" actId="5793"/>
          <ac:spMkLst>
            <pc:docMk/>
            <pc:sldMk cId="388244548" sldId="266"/>
            <ac:spMk id="2" creationId="{A4DE1E1A-C0C0-4673-A95A-AB51039A61DF}"/>
          </ac:spMkLst>
        </pc:spChg>
        <pc:spChg chg="mod">
          <ac:chgData name="Nicholas Tangen" userId="6c97528f-769f-47fe-ab0b-a50bf6dbd559" providerId="ADAL" clId="{BA7AB093-A0D1-4E9D-AB55-E9ED14457244}" dt="2021-03-16T14:48:49.382" v="75" actId="20577"/>
          <ac:spMkLst>
            <pc:docMk/>
            <pc:sldMk cId="388244548" sldId="266"/>
            <ac:spMk id="3" creationId="{B750EA3F-5F83-4B19-A442-620B6D9241E0}"/>
          </ac:spMkLst>
        </pc:spChg>
        <pc:picChg chg="del">
          <ac:chgData name="Nicholas Tangen" userId="6c97528f-769f-47fe-ab0b-a50bf6dbd559" providerId="ADAL" clId="{BA7AB093-A0D1-4E9D-AB55-E9ED14457244}" dt="2021-03-16T14:47:20.902" v="35" actId="478"/>
          <ac:picMkLst>
            <pc:docMk/>
            <pc:sldMk cId="388244548" sldId="266"/>
            <ac:picMk id="5" creationId="{97B68AEA-A761-495A-8D85-0A1AD9AE95D3}"/>
          </ac:picMkLst>
        </pc:picChg>
      </pc:sldChg>
      <pc:sldChg chg="addSp modSp add mod">
        <pc:chgData name="Nicholas Tangen" userId="6c97528f-769f-47fe-ab0b-a50bf6dbd559" providerId="ADAL" clId="{BA7AB093-A0D1-4E9D-AB55-E9ED14457244}" dt="2021-03-16T14:59:03.040" v="155" actId="1076"/>
        <pc:sldMkLst>
          <pc:docMk/>
          <pc:sldMk cId="2274638842" sldId="267"/>
        </pc:sldMkLst>
        <pc:spChg chg="mod">
          <ac:chgData name="Nicholas Tangen" userId="6c97528f-769f-47fe-ab0b-a50bf6dbd559" providerId="ADAL" clId="{BA7AB093-A0D1-4E9D-AB55-E9ED14457244}" dt="2021-03-16T14:50:28.283" v="104" actId="14100"/>
          <ac:spMkLst>
            <pc:docMk/>
            <pc:sldMk cId="2274638842" sldId="267"/>
            <ac:spMk id="3" creationId="{B750EA3F-5F83-4B19-A442-620B6D9241E0}"/>
          </ac:spMkLst>
        </pc:spChg>
        <pc:picChg chg="add mod modCrop">
          <ac:chgData name="Nicholas Tangen" userId="6c97528f-769f-47fe-ab0b-a50bf6dbd559" providerId="ADAL" clId="{BA7AB093-A0D1-4E9D-AB55-E9ED14457244}" dt="2021-03-16T14:59:03.040" v="155" actId="1076"/>
          <ac:picMkLst>
            <pc:docMk/>
            <pc:sldMk cId="2274638842" sldId="267"/>
            <ac:picMk id="5" creationId="{C7A630C9-E469-4D34-94AC-0F94C506DFB6}"/>
          </ac:picMkLst>
        </pc:picChg>
      </pc:sldChg>
      <pc:sldChg chg="delSp modSp add mod">
        <pc:chgData name="Nicholas Tangen" userId="6c97528f-769f-47fe-ab0b-a50bf6dbd559" providerId="ADAL" clId="{BA7AB093-A0D1-4E9D-AB55-E9ED14457244}" dt="2021-03-16T14:55:27.653" v="136" actId="20577"/>
        <pc:sldMkLst>
          <pc:docMk/>
          <pc:sldMk cId="1623900810" sldId="268"/>
        </pc:sldMkLst>
        <pc:spChg chg="mod">
          <ac:chgData name="Nicholas Tangen" userId="6c97528f-769f-47fe-ab0b-a50bf6dbd559" providerId="ADAL" clId="{BA7AB093-A0D1-4E9D-AB55-E9ED14457244}" dt="2021-03-16T14:55:27.653" v="136" actId="20577"/>
          <ac:spMkLst>
            <pc:docMk/>
            <pc:sldMk cId="1623900810" sldId="268"/>
            <ac:spMk id="3" creationId="{B750EA3F-5F83-4B19-A442-620B6D9241E0}"/>
          </ac:spMkLst>
        </pc:spChg>
        <pc:picChg chg="del">
          <ac:chgData name="Nicholas Tangen" userId="6c97528f-769f-47fe-ab0b-a50bf6dbd559" providerId="ADAL" clId="{BA7AB093-A0D1-4E9D-AB55-E9ED14457244}" dt="2021-03-16T14:54:28.469" v="111" actId="478"/>
          <ac:picMkLst>
            <pc:docMk/>
            <pc:sldMk cId="1623900810" sldId="268"/>
            <ac:picMk id="5" creationId="{C7A630C9-E469-4D34-94AC-0F94C506DFB6}"/>
          </ac:picMkLst>
        </pc:picChg>
      </pc:sldChg>
    </pc:docChg>
  </pc:docChgLst>
  <pc:docChgLst>
    <pc:chgData name="Guest User" userId="S::urn:spo:anon#ad0b807fce73c6c3befc1431373fc1b5a1e0e65cec58cfa3318467d907098643::" providerId="AD" clId="Web-{A31A0FAE-5B34-470E-8834-6FC4DE4B3C37}"/>
    <pc:docChg chg="modSld">
      <pc:chgData name="Guest User" userId="S::urn:spo:anon#ad0b807fce73c6c3befc1431373fc1b5a1e0e65cec58cfa3318467d907098643::" providerId="AD" clId="Web-{A31A0FAE-5B34-470E-8834-6FC4DE4B3C37}" dt="2021-03-09T23:06:45.404" v="92" actId="20577"/>
      <pc:docMkLst>
        <pc:docMk/>
      </pc:docMkLst>
      <pc:sldChg chg="modSp">
        <pc:chgData name="Guest User" userId="S::urn:spo:anon#ad0b807fce73c6c3befc1431373fc1b5a1e0e65cec58cfa3318467d907098643::" providerId="AD" clId="Web-{A31A0FAE-5B34-470E-8834-6FC4DE4B3C37}" dt="2021-03-09T23:05:01.578" v="22" actId="20577"/>
        <pc:sldMkLst>
          <pc:docMk/>
          <pc:sldMk cId="0" sldId="258"/>
        </pc:sldMkLst>
        <pc:spChg chg="mod">
          <ac:chgData name="Guest User" userId="S::urn:spo:anon#ad0b807fce73c6c3befc1431373fc1b5a1e0e65cec58cfa3318467d907098643::" providerId="AD" clId="Web-{A31A0FAE-5B34-470E-8834-6FC4DE4B3C37}" dt="2021-03-09T23:05:01.578" v="22" actId="20577"/>
          <ac:spMkLst>
            <pc:docMk/>
            <pc:sldMk cId="0" sldId="258"/>
            <ac:spMk id="121" creationId="{00000000-0000-0000-0000-000000000000}"/>
          </ac:spMkLst>
        </pc:spChg>
      </pc:sldChg>
      <pc:sldChg chg="modSp">
        <pc:chgData name="Guest User" userId="S::urn:spo:anon#ad0b807fce73c6c3befc1431373fc1b5a1e0e65cec58cfa3318467d907098643::" providerId="AD" clId="Web-{A31A0FAE-5B34-470E-8834-6FC4DE4B3C37}" dt="2021-03-09T23:06:45.404" v="92" actId="20577"/>
        <pc:sldMkLst>
          <pc:docMk/>
          <pc:sldMk cId="0" sldId="263"/>
        </pc:sldMkLst>
        <pc:spChg chg="mod">
          <ac:chgData name="Guest User" userId="S::urn:spo:anon#ad0b807fce73c6c3befc1431373fc1b5a1e0e65cec58cfa3318467d907098643::" providerId="AD" clId="Web-{A31A0FAE-5B34-470E-8834-6FC4DE4B3C37}" dt="2021-03-09T23:06:45.404" v="92" actId="20577"/>
          <ac:spMkLst>
            <pc:docMk/>
            <pc:sldMk cId="0" sldId="263"/>
            <ac:spMk id="1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ugsburg.edu/ccv/2021/01/29/thriving-congregations-learning-partnership-application-proce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d899cfa96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d899cfa96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g7d899cfa96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b25ed650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b25ed650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bb25ed650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bb25ed650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b25ed65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b25ed65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b25ed650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bb25ed650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bb25ed650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bb25ed650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b25ed650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b25ed650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c3b5d32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bc3b5d32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application process and handouts: </a:t>
            </a:r>
            <a:r>
              <a:rPr lang="en" u="sng">
                <a:solidFill>
                  <a:schemeClr val="hlink"/>
                </a:solidFill>
                <a:hlinkClick r:id="rId3"/>
              </a:rPr>
              <a:t>https://www.augsburg.edu/ccv/2021/01/29/thriving-congregations-learning-partnership-application-process/</a:t>
            </a:r>
            <a:endParaRPr/>
          </a:p>
          <a:p>
            <a:pPr marL="0" lvl="0" indent="0" algn="l" rtl="0">
              <a:spcBef>
                <a:spcPts val="0"/>
              </a:spcBef>
              <a:spcAft>
                <a:spcPts val="0"/>
              </a:spcAft>
              <a:buNone/>
            </a:pPr>
            <a:endParaRPr/>
          </a:p>
          <a:p>
            <a:pPr marL="0" lvl="0" indent="0" algn="l" rtl="0">
              <a:spcBef>
                <a:spcPts val="0"/>
              </a:spcBef>
              <a:spcAft>
                <a:spcPts val="0"/>
              </a:spcAft>
              <a:buNone/>
            </a:pPr>
            <a:r>
              <a:rPr lang="en"/>
              <a:t>Link PDF for 2 page summary and RIH full description share in chat</a:t>
            </a:r>
            <a:endParaRPr/>
          </a:p>
          <a:p>
            <a:pPr marL="0" lvl="0" indent="0" algn="l" rtl="0">
              <a:spcBef>
                <a:spcPts val="0"/>
              </a:spcBef>
              <a:spcAft>
                <a:spcPts val="0"/>
              </a:spcAft>
              <a:buNone/>
            </a:pPr>
            <a:endParaRPr/>
          </a:p>
          <a:p>
            <a:pPr marL="0" lvl="0" indent="0" algn="l" rtl="0">
              <a:spcBef>
                <a:spcPts val="0"/>
              </a:spcBef>
              <a:spcAft>
                <a:spcPts val="0"/>
              </a:spcAft>
              <a:buNone/>
            </a:pPr>
            <a:r>
              <a:rPr lang="en"/>
              <a:t>What is on the webpage:</a:t>
            </a:r>
            <a:endParaRPr/>
          </a:p>
          <a:p>
            <a:pPr marL="0" lvl="0" indent="0" algn="l" rtl="0">
              <a:spcBef>
                <a:spcPts val="0"/>
              </a:spcBef>
              <a:spcAft>
                <a:spcPts val="0"/>
              </a:spcAft>
              <a:buNone/>
            </a:pPr>
            <a:r>
              <a:rPr lang="en"/>
              <a:t>2 PDFs (2 project summary, RIH overview)</a:t>
            </a:r>
            <a:endParaRPr/>
          </a:p>
          <a:p>
            <a:pPr marL="0" lvl="0" indent="0" algn="l" rtl="0">
              <a:spcBef>
                <a:spcPts val="0"/>
              </a:spcBef>
              <a:spcAft>
                <a:spcPts val="0"/>
              </a:spcAft>
              <a:buNone/>
            </a:pPr>
            <a:r>
              <a:rPr lang="en"/>
              <a:t>All links to forms needed to apply</a:t>
            </a:r>
            <a:endParaRPr/>
          </a:p>
          <a:p>
            <a:pPr marL="457200" lvl="0" indent="-298450" algn="l" rtl="0">
              <a:spcBef>
                <a:spcPts val="0"/>
              </a:spcBef>
              <a:spcAft>
                <a:spcPts val="0"/>
              </a:spcAft>
              <a:buSzPts val="1100"/>
              <a:buChar char="-"/>
            </a:pPr>
            <a:r>
              <a:rPr lang="en"/>
              <a:t>Letter of Intent</a:t>
            </a:r>
            <a:endParaRPr/>
          </a:p>
          <a:p>
            <a:pPr marL="457200" lvl="0" indent="-298450" algn="l" rtl="0">
              <a:spcBef>
                <a:spcPts val="0"/>
              </a:spcBef>
              <a:spcAft>
                <a:spcPts val="0"/>
              </a:spcAft>
              <a:buSzPts val="1100"/>
              <a:buChar char="-"/>
            </a:pPr>
            <a:r>
              <a:rPr lang="en"/>
              <a:t>Application (with pdf version)</a:t>
            </a:r>
            <a:endParaRPr/>
          </a:p>
          <a:p>
            <a:pPr marL="457200" lvl="0" indent="-298450" algn="l" rtl="0">
              <a:spcBef>
                <a:spcPts val="0"/>
              </a:spcBef>
              <a:spcAft>
                <a:spcPts val="0"/>
              </a:spcAft>
              <a:buSzPts val="1100"/>
              <a:buChar char="-"/>
            </a:pPr>
            <a:r>
              <a:rPr lang="en"/>
              <a:t>Info Session RSVPs (upcoming)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b25ed6508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b25ed650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44175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2000" b="1">
                <a:latin typeface="Calibri"/>
                <a:ea typeface="Calibri"/>
                <a:cs typeface="Calibri"/>
                <a:sym typeface="Calibri"/>
              </a:defRPr>
            </a:lvl1pPr>
            <a:lvl2pPr marL="914400" lvl="1" indent="-304800" rtl="0">
              <a:spcBef>
                <a:spcPts val="1600"/>
              </a:spcBef>
              <a:spcAft>
                <a:spcPts val="0"/>
              </a:spcAft>
              <a:buSzPts val="1200"/>
              <a:buChar char="○"/>
              <a:defRPr sz="1800">
                <a:latin typeface="Calibri"/>
                <a:ea typeface="Calibri"/>
                <a:cs typeface="Calibri"/>
                <a:sym typeface="Calibri"/>
              </a:defRPr>
            </a:lvl2pPr>
            <a:lvl3pPr marL="1371600" lvl="2" indent="-304800" rtl="0">
              <a:spcBef>
                <a:spcPts val="1600"/>
              </a:spcBef>
              <a:spcAft>
                <a:spcPts val="0"/>
              </a:spcAft>
              <a:buSzPts val="1200"/>
              <a:buChar char="■"/>
              <a:defRPr sz="1800">
                <a:latin typeface="Calibri"/>
                <a:ea typeface="Calibri"/>
                <a:cs typeface="Calibri"/>
                <a:sym typeface="Calibri"/>
              </a:defRPr>
            </a:lvl3pPr>
            <a:lvl4pPr marL="1828800" lvl="3" indent="-304800" rtl="0">
              <a:spcBef>
                <a:spcPts val="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43434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mailto:n.tangen@mpls-synod.org"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9"/>
        <p:cNvGrpSpPr/>
        <p:nvPr/>
      </p:nvGrpSpPr>
      <p:grpSpPr>
        <a:xfrm>
          <a:off x="0" y="0"/>
          <a:ext cx="0" cy="0"/>
          <a:chOff x="0" y="0"/>
          <a:chExt cx="0" cy="0"/>
        </a:xfrm>
      </p:grpSpPr>
      <p:cxnSp>
        <p:nvCxnSpPr>
          <p:cNvPr id="100" name="Google Shape;100;p25"/>
          <p:cNvCxnSpPr/>
          <p:nvPr/>
        </p:nvCxnSpPr>
        <p:spPr>
          <a:xfrm>
            <a:off x="-834750" y="1272775"/>
            <a:ext cx="11012100" cy="12000"/>
          </a:xfrm>
          <a:prstGeom prst="straightConnector1">
            <a:avLst/>
          </a:prstGeom>
          <a:noFill/>
          <a:ln w="114300" cap="flat" cmpd="sng">
            <a:solidFill>
              <a:srgbClr val="0070C0"/>
            </a:solidFill>
            <a:prstDash val="solid"/>
            <a:round/>
            <a:headEnd type="none" w="med" len="med"/>
            <a:tailEnd type="none" w="med" len="med"/>
          </a:ln>
        </p:spPr>
      </p:cxnSp>
      <p:sp>
        <p:nvSpPr>
          <p:cNvPr id="101" name="Google Shape;101;p25"/>
          <p:cNvSpPr txBox="1"/>
          <p:nvPr/>
        </p:nvSpPr>
        <p:spPr>
          <a:xfrm>
            <a:off x="38100" y="4350912"/>
            <a:ext cx="9144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cxnSp>
        <p:nvCxnSpPr>
          <p:cNvPr id="102" name="Google Shape;102;p25"/>
          <p:cNvCxnSpPr/>
          <p:nvPr/>
        </p:nvCxnSpPr>
        <p:spPr>
          <a:xfrm>
            <a:off x="-672825" y="3711956"/>
            <a:ext cx="11012100" cy="12000"/>
          </a:xfrm>
          <a:prstGeom prst="straightConnector1">
            <a:avLst/>
          </a:prstGeom>
          <a:noFill/>
          <a:ln w="114300" cap="flat" cmpd="sng">
            <a:solidFill>
              <a:srgbClr val="0070C0"/>
            </a:solidFill>
            <a:prstDash val="solid"/>
            <a:round/>
            <a:headEnd type="none" w="med" len="med"/>
            <a:tailEnd type="none" w="med" len="med"/>
          </a:ln>
        </p:spPr>
      </p:cxnSp>
      <p:sp>
        <p:nvSpPr>
          <p:cNvPr id="103" name="Google Shape;103;p25"/>
          <p:cNvSpPr txBox="1">
            <a:spLocks noGrp="1"/>
          </p:cNvSpPr>
          <p:nvPr>
            <p:ph type="ctrTitle"/>
          </p:nvPr>
        </p:nvSpPr>
        <p:spPr>
          <a:xfrm>
            <a:off x="264300" y="4174675"/>
            <a:ext cx="8691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b="1" dirty="0">
                <a:solidFill>
                  <a:srgbClr val="002060"/>
                </a:solidFill>
                <a:latin typeface="Arial Narrow"/>
                <a:ea typeface="Arial Narrow"/>
                <a:cs typeface="Arial Narrow"/>
                <a:sym typeface="Arial Narrow"/>
              </a:rPr>
              <a:t>Information Session</a:t>
            </a:r>
            <a:endParaRPr sz="5500" b="1" dirty="0">
              <a:solidFill>
                <a:srgbClr val="002060"/>
              </a:solidFill>
              <a:latin typeface="Arial Narrow"/>
              <a:ea typeface="Arial Narrow"/>
              <a:cs typeface="Arial Narrow"/>
              <a:sym typeface="Arial Narrow"/>
            </a:endParaRPr>
          </a:p>
        </p:txBody>
      </p:sp>
      <p:pic>
        <p:nvPicPr>
          <p:cNvPr id="104" name="Google Shape;104;p25"/>
          <p:cNvPicPr preferRelativeResize="0"/>
          <p:nvPr/>
        </p:nvPicPr>
        <p:blipFill>
          <a:blip r:embed="rId3">
            <a:alphaModFix/>
          </a:blip>
          <a:stretch>
            <a:fillRect/>
          </a:stretch>
        </p:blipFill>
        <p:spPr>
          <a:xfrm>
            <a:off x="314325" y="1475576"/>
            <a:ext cx="2528407" cy="872309"/>
          </a:xfrm>
          <a:prstGeom prst="rect">
            <a:avLst/>
          </a:prstGeom>
          <a:noFill/>
          <a:ln>
            <a:noFill/>
          </a:ln>
        </p:spPr>
      </p:pic>
      <p:pic>
        <p:nvPicPr>
          <p:cNvPr id="105" name="Google Shape;105;p25"/>
          <p:cNvPicPr preferRelativeResize="0"/>
          <p:nvPr/>
        </p:nvPicPr>
        <p:blipFill>
          <a:blip r:embed="rId4">
            <a:alphaModFix/>
          </a:blip>
          <a:stretch>
            <a:fillRect/>
          </a:stretch>
        </p:blipFill>
        <p:spPr>
          <a:xfrm>
            <a:off x="3193257" y="1461012"/>
            <a:ext cx="4824224" cy="2101149"/>
          </a:xfrm>
          <a:prstGeom prst="rect">
            <a:avLst/>
          </a:prstGeom>
          <a:noFill/>
          <a:ln>
            <a:noFill/>
          </a:ln>
        </p:spPr>
      </p:pic>
      <p:sp>
        <p:nvSpPr>
          <p:cNvPr id="106" name="Google Shape;106;p25"/>
          <p:cNvSpPr txBox="1"/>
          <p:nvPr/>
        </p:nvSpPr>
        <p:spPr>
          <a:xfrm>
            <a:off x="395250" y="87875"/>
            <a:ext cx="83535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500" b="1" dirty="0">
                <a:solidFill>
                  <a:srgbClr val="002060"/>
                </a:solidFill>
                <a:latin typeface="Arial Narrow"/>
                <a:ea typeface="Arial Narrow"/>
                <a:cs typeface="Arial Narrow"/>
                <a:sym typeface="Arial Narrow"/>
              </a:rPr>
              <a:t>Thriving Congregations</a:t>
            </a:r>
            <a:endParaRPr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1E1A-C0C0-4673-A95A-AB51039A61DF}"/>
              </a:ext>
            </a:extLst>
          </p:cNvPr>
          <p:cNvSpPr>
            <a:spLocks noGrp="1"/>
          </p:cNvSpPr>
          <p:nvPr>
            <p:ph type="title"/>
          </p:nvPr>
        </p:nvSpPr>
        <p:spPr/>
        <p:txBody>
          <a:bodyPr/>
          <a:lstStyle/>
          <a:p>
            <a:r>
              <a:rPr lang="en-US" dirty="0"/>
              <a:t>Rosa and St. Peter’s Lutheran Church </a:t>
            </a:r>
            <a:r>
              <a:rPr lang="en-US" dirty="0" err="1"/>
              <a:t>cont</a:t>
            </a:r>
            <a:r>
              <a:rPr lang="en-US" dirty="0"/>
              <a:t>…</a:t>
            </a:r>
          </a:p>
        </p:txBody>
      </p:sp>
      <p:cxnSp>
        <p:nvCxnSpPr>
          <p:cNvPr id="6" name="Google Shape;146;p30">
            <a:extLst>
              <a:ext uri="{FF2B5EF4-FFF2-40B4-BE49-F238E27FC236}">
                <a16:creationId xmlns:a16="http://schemas.microsoft.com/office/drawing/2014/main" id="{B84D6CC2-4968-4202-AE3D-58484068FBB2}"/>
              </a:ext>
            </a:extLst>
          </p:cNvPr>
          <p:cNvCxnSpPr/>
          <p:nvPr/>
        </p:nvCxnSpPr>
        <p:spPr>
          <a:xfrm>
            <a:off x="-816661" y="1045749"/>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3" name="TextBox 2">
            <a:extLst>
              <a:ext uri="{FF2B5EF4-FFF2-40B4-BE49-F238E27FC236}">
                <a16:creationId xmlns:a16="http://schemas.microsoft.com/office/drawing/2014/main" id="{B750EA3F-5F83-4B19-A442-620B6D9241E0}"/>
              </a:ext>
            </a:extLst>
          </p:cNvPr>
          <p:cNvSpPr txBox="1"/>
          <p:nvPr/>
        </p:nvSpPr>
        <p:spPr>
          <a:xfrm>
            <a:off x="311700" y="1193233"/>
            <a:ext cx="8520600" cy="3539430"/>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As Rosa learned more, she was glad Pr. Clay had asked her to participate with a small group working to complete the congregation’s application. Of course, she would like to represent St. Peter’s in its cohort group, but the four longer meetings would be a hardship for her. Rosa confided in Pr. Clay her willingness, but she could not afford to be away from her two jobs and her growing family for day-long meetings and an overnight retreats. Pr. Clay asked her not to worry. If St. Peter’s is accepted into the cohort group, Rosa would be eligible for honorariums to cover day care and lost wages. Rosa was thrilled to hear that money was set aside in the grant to make it possible for her to participate.</a:t>
            </a:r>
          </a:p>
          <a:p>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The two years of meeting in a cohort would conclude with a summit hosted by the synod and the Christensen Center for Vocation (CCV) at Augsburg University. Led by cohort members, and staff from the synod, CLNE, and CCV, congregational leaders from the region would be invited for the day to hear tried and tested faith practices and neighboring practices.</a:t>
            </a:r>
            <a:br>
              <a:rPr lang="en-US"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Rosa, Pr. Clay, and the working group submitted their application and awaited word. They knew</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to be ready for the initial focus group interview if their beloved St. Peter’s was selected.</a:t>
            </a:r>
            <a:r>
              <a:rPr lang="en-US" dirty="0"/>
              <a:t> </a:t>
            </a:r>
            <a:br>
              <a:rPr lang="en-US" dirty="0"/>
            </a:br>
            <a:endParaRPr lang="en-US" dirty="0"/>
          </a:p>
        </p:txBody>
      </p:sp>
    </p:spTree>
    <p:extLst>
      <p:ext uri="{BB962C8B-B14F-4D97-AF65-F5344CB8AC3E}">
        <p14:creationId xmlns:p14="http://schemas.microsoft.com/office/powerpoint/2010/main" val="1623900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0"/>
        <p:cNvGrpSpPr/>
        <p:nvPr/>
      </p:nvGrpSpPr>
      <p:grpSpPr>
        <a:xfrm>
          <a:off x="0" y="0"/>
          <a:ext cx="0" cy="0"/>
          <a:chOff x="0" y="0"/>
          <a:chExt cx="0" cy="0"/>
        </a:xfrm>
      </p:grpSpPr>
      <p:cxnSp>
        <p:nvCxnSpPr>
          <p:cNvPr id="151" name="Google Shape;151;p31"/>
          <p:cNvCxnSpPr/>
          <p:nvPr/>
        </p:nvCxnSpPr>
        <p:spPr>
          <a:xfrm>
            <a:off x="-852250" y="1079100"/>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152" name="Google Shape;152;p3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0000"/>
                </a:solidFill>
              </a:rPr>
              <a:t>Application Process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endParaRPr dirty="0">
              <a:solidFill>
                <a:srgbClr val="000000"/>
              </a:solidFill>
            </a:endParaRPr>
          </a:p>
        </p:txBody>
      </p:sp>
      <p:sp>
        <p:nvSpPr>
          <p:cNvPr id="153" name="Google Shape;153;p31"/>
          <p:cNvSpPr txBox="1">
            <a:spLocks noGrp="1"/>
          </p:cNvSpPr>
          <p:nvPr>
            <p:ph type="body" idx="1"/>
          </p:nvPr>
        </p:nvSpPr>
        <p:spPr>
          <a:xfrm>
            <a:off x="311700" y="1152475"/>
            <a:ext cx="8520600" cy="3680700"/>
          </a:xfrm>
          <a:prstGeom prst="rect">
            <a:avLst/>
          </a:prstGeom>
        </p:spPr>
        <p:txBody>
          <a:bodyPr spcFirstLastPara="1" wrap="square" lIns="91425" tIns="91425" rIns="91425" bIns="91425" anchor="t" anchorCtr="0">
            <a:noAutofit/>
          </a:bodyPr>
          <a:lstStyle/>
          <a:p>
            <a:pPr marL="457200" lvl="0" indent="-355600" algn="just" rtl="0">
              <a:lnSpc>
                <a:spcPct val="100000"/>
              </a:lnSpc>
              <a:spcBef>
                <a:spcPts val="0"/>
              </a:spcBef>
              <a:spcAft>
                <a:spcPts val="0"/>
              </a:spcAft>
              <a:buClr>
                <a:srgbClr val="222222"/>
              </a:buClr>
              <a:buSzPts val="2000"/>
              <a:buFont typeface="Calibri"/>
              <a:buChar char="●"/>
            </a:pPr>
            <a:r>
              <a:rPr lang="en" sz="2000" b="1">
                <a:solidFill>
                  <a:srgbClr val="222222"/>
                </a:solidFill>
              </a:rPr>
              <a:t>Step 1: Attend an Information Session </a:t>
            </a:r>
            <a:r>
              <a:rPr lang="en" sz="2000">
                <a:solidFill>
                  <a:srgbClr val="222222"/>
                </a:solidFill>
              </a:rPr>
              <a:t>(you are here!)</a:t>
            </a:r>
            <a:endParaRPr sz="2000">
              <a:solidFill>
                <a:srgbClr val="222222"/>
              </a:solidFill>
            </a:endParaRPr>
          </a:p>
          <a:p>
            <a:pPr marL="914400" lvl="0" indent="0" algn="just" rtl="0">
              <a:lnSpc>
                <a:spcPct val="100000"/>
              </a:lnSpc>
              <a:spcBef>
                <a:spcPts val="0"/>
              </a:spcBef>
              <a:spcAft>
                <a:spcPts val="0"/>
              </a:spcAft>
              <a:buNone/>
            </a:pPr>
            <a:endParaRPr sz="100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b="1">
                <a:solidFill>
                  <a:srgbClr val="222222"/>
                </a:solidFill>
              </a:rPr>
              <a:t>Step 2: Submit a Letter of Intent </a:t>
            </a:r>
            <a:endParaRPr sz="2000" b="1">
              <a:solidFill>
                <a:srgbClr val="222222"/>
              </a:solidFill>
            </a:endParaRPr>
          </a:p>
          <a:p>
            <a:pPr marL="457200" lvl="0" indent="0" algn="just" rtl="0">
              <a:lnSpc>
                <a:spcPct val="100000"/>
              </a:lnSpc>
              <a:spcBef>
                <a:spcPts val="0"/>
              </a:spcBef>
              <a:spcAft>
                <a:spcPts val="0"/>
              </a:spcAft>
              <a:buNone/>
            </a:pPr>
            <a:r>
              <a:rPr lang="en" sz="2000">
                <a:solidFill>
                  <a:srgbClr val="222222"/>
                </a:solidFill>
              </a:rPr>
              <a:t>Have your Senior Pastor submit a letter of intent to apply, via a </a:t>
            </a:r>
            <a:endParaRPr sz="2000">
              <a:solidFill>
                <a:srgbClr val="222222"/>
              </a:solidFill>
            </a:endParaRPr>
          </a:p>
          <a:p>
            <a:pPr marL="457200" lvl="0" indent="0" algn="just" rtl="0">
              <a:lnSpc>
                <a:spcPct val="100000"/>
              </a:lnSpc>
              <a:spcBef>
                <a:spcPts val="0"/>
              </a:spcBef>
              <a:spcAft>
                <a:spcPts val="0"/>
              </a:spcAft>
              <a:buNone/>
            </a:pPr>
            <a:r>
              <a:rPr lang="en" sz="2000">
                <a:solidFill>
                  <a:srgbClr val="222222"/>
                </a:solidFill>
              </a:rPr>
              <a:t>google form.</a:t>
            </a:r>
            <a:endParaRPr sz="2000">
              <a:solidFill>
                <a:srgbClr val="222222"/>
              </a:solidFill>
            </a:endParaRPr>
          </a:p>
          <a:p>
            <a:pPr marL="457200" lvl="0" indent="0" algn="just" rtl="0">
              <a:lnSpc>
                <a:spcPct val="100000"/>
              </a:lnSpc>
              <a:spcBef>
                <a:spcPts val="0"/>
              </a:spcBef>
              <a:spcAft>
                <a:spcPts val="0"/>
              </a:spcAft>
              <a:buNone/>
            </a:pPr>
            <a:endParaRPr sz="100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b="1">
                <a:solidFill>
                  <a:srgbClr val="222222"/>
                </a:solidFill>
              </a:rPr>
              <a:t>Step 3: Submit an Application </a:t>
            </a:r>
            <a:endParaRPr sz="2000" b="1">
              <a:solidFill>
                <a:srgbClr val="222222"/>
              </a:solidFill>
            </a:endParaRPr>
          </a:p>
          <a:p>
            <a:pPr marL="457200" lvl="0" indent="0" algn="just" rtl="0">
              <a:lnSpc>
                <a:spcPct val="100000"/>
              </a:lnSpc>
              <a:spcBef>
                <a:spcPts val="0"/>
              </a:spcBef>
              <a:spcAft>
                <a:spcPts val="0"/>
              </a:spcAft>
              <a:buNone/>
            </a:pPr>
            <a:r>
              <a:rPr lang="en" sz="2000">
                <a:solidFill>
                  <a:srgbClr val="222222"/>
                </a:solidFill>
              </a:rPr>
              <a:t>A joint application includes a “Primary Application” and supplemental sections for each project, submit via a google form by April 15th. </a:t>
            </a:r>
            <a:endParaRPr sz="2000">
              <a:solidFill>
                <a:srgbClr val="222222"/>
              </a:solidFill>
            </a:endParaRPr>
          </a:p>
          <a:p>
            <a:pPr marL="457200" lvl="0" indent="0" algn="just" rtl="0">
              <a:lnSpc>
                <a:spcPct val="100000"/>
              </a:lnSpc>
              <a:spcBef>
                <a:spcPts val="0"/>
              </a:spcBef>
              <a:spcAft>
                <a:spcPts val="0"/>
              </a:spcAft>
              <a:buNone/>
            </a:pPr>
            <a:endParaRPr sz="100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b="1">
                <a:solidFill>
                  <a:srgbClr val="222222"/>
                </a:solidFill>
              </a:rPr>
              <a:t>Step 4: Invitation Process</a:t>
            </a:r>
            <a:endParaRPr sz="2000" b="1">
              <a:solidFill>
                <a:srgbClr val="222222"/>
              </a:solidFill>
            </a:endParaRPr>
          </a:p>
          <a:p>
            <a:pPr marL="457200" lvl="0" indent="0" algn="just" rtl="0">
              <a:lnSpc>
                <a:spcPct val="100000"/>
              </a:lnSpc>
              <a:spcBef>
                <a:spcPts val="0"/>
              </a:spcBef>
              <a:spcAft>
                <a:spcPts val="0"/>
              </a:spcAft>
              <a:buNone/>
            </a:pPr>
            <a:r>
              <a:rPr lang="en" sz="2000">
                <a:solidFill>
                  <a:srgbClr val="222222"/>
                </a:solidFill>
              </a:rPr>
              <a:t>RIH and MAS will review applications. Twelve RIH and fifteen MAS congregations will be sent invitations on May 15th. </a:t>
            </a:r>
            <a:endParaRPr sz="2000">
              <a:solidFill>
                <a:srgbClr val="222222"/>
              </a:solidFill>
            </a:endParaRPr>
          </a:p>
          <a:p>
            <a:pPr marL="457200" lvl="0" indent="0" algn="just" rtl="0">
              <a:lnSpc>
                <a:spcPct val="100000"/>
              </a:lnSpc>
              <a:spcBef>
                <a:spcPts val="0"/>
              </a:spcBef>
              <a:spcAft>
                <a:spcPts val="0"/>
              </a:spcAft>
              <a:buNone/>
            </a:pPr>
            <a:r>
              <a:rPr lang="en" sz="2000" b="1">
                <a:solidFill>
                  <a:srgbClr val="222222"/>
                </a:solidFill>
                <a:latin typeface="Calibri"/>
                <a:ea typeface="Calibri"/>
                <a:cs typeface="Calibri"/>
                <a:sym typeface="Calibri"/>
              </a:rPr>
              <a:t> </a:t>
            </a:r>
            <a:endParaRPr sz="2000" b="1">
              <a:solidFill>
                <a:srgbClr val="222222"/>
              </a:solidFill>
              <a:latin typeface="Calibri"/>
              <a:ea typeface="Calibri"/>
              <a:cs typeface="Calibri"/>
              <a:sym typeface="Calibri"/>
            </a:endParaRPr>
          </a:p>
          <a:p>
            <a:pPr marL="457200" lvl="0" indent="0" algn="just" rtl="0">
              <a:lnSpc>
                <a:spcPct val="100000"/>
              </a:lnSpc>
              <a:spcBef>
                <a:spcPts val="0"/>
              </a:spcBef>
              <a:spcAft>
                <a:spcPts val="0"/>
              </a:spcAft>
              <a:buNone/>
            </a:pPr>
            <a:endParaRPr sz="2000" b="1">
              <a:solidFill>
                <a:srgbClr val="22222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311700" y="340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To Learn More... </a:t>
            </a:r>
            <a:endParaRPr>
              <a:solidFill>
                <a:srgbClr val="000000"/>
              </a:solidFill>
            </a:endParaRPr>
          </a:p>
        </p:txBody>
      </p:sp>
      <p:cxnSp>
        <p:nvCxnSpPr>
          <p:cNvPr id="159" name="Google Shape;159;p32"/>
          <p:cNvCxnSpPr/>
          <p:nvPr/>
        </p:nvCxnSpPr>
        <p:spPr>
          <a:xfrm>
            <a:off x="-812250" y="1064838"/>
            <a:ext cx="11012100" cy="12000"/>
          </a:xfrm>
          <a:prstGeom prst="straightConnector1">
            <a:avLst/>
          </a:prstGeom>
          <a:noFill/>
          <a:ln w="76200" cap="flat" cmpd="sng">
            <a:solidFill>
              <a:srgbClr val="0070C0"/>
            </a:solidFill>
            <a:prstDash val="solid"/>
            <a:round/>
            <a:headEnd type="none" w="med" len="med"/>
            <a:tailEnd type="none" w="med" len="med"/>
          </a:ln>
        </p:spPr>
      </p:cxnSp>
      <p:pic>
        <p:nvPicPr>
          <p:cNvPr id="160" name="Google Shape;160;p32"/>
          <p:cNvPicPr preferRelativeResize="0"/>
          <p:nvPr/>
        </p:nvPicPr>
        <p:blipFill>
          <a:blip r:embed="rId3">
            <a:alphaModFix/>
          </a:blip>
          <a:stretch>
            <a:fillRect/>
          </a:stretch>
        </p:blipFill>
        <p:spPr>
          <a:xfrm>
            <a:off x="6428923" y="394375"/>
            <a:ext cx="1726200" cy="2177375"/>
          </a:xfrm>
          <a:prstGeom prst="rect">
            <a:avLst/>
          </a:prstGeom>
          <a:noFill/>
          <a:ln>
            <a:noFill/>
          </a:ln>
        </p:spPr>
      </p:pic>
      <p:sp>
        <p:nvSpPr>
          <p:cNvPr id="161" name="Google Shape;161;p32"/>
          <p:cNvSpPr txBox="1"/>
          <p:nvPr/>
        </p:nvSpPr>
        <p:spPr>
          <a:xfrm>
            <a:off x="6500375" y="2079150"/>
            <a:ext cx="1654800" cy="461700"/>
          </a:xfrm>
          <a:prstGeom prst="rect">
            <a:avLst/>
          </a:prstGeom>
          <a:solidFill>
            <a:srgbClr val="19749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FFFFFF"/>
                </a:solidFill>
              </a:rPr>
              <a:t>MAS Website</a:t>
            </a:r>
            <a:endParaRPr sz="1800" b="1">
              <a:solidFill>
                <a:srgbClr val="FFFFFF"/>
              </a:solidFill>
            </a:endParaRPr>
          </a:p>
        </p:txBody>
      </p:sp>
      <p:pic>
        <p:nvPicPr>
          <p:cNvPr id="162" name="Google Shape;162;p32"/>
          <p:cNvPicPr preferRelativeResize="0"/>
          <p:nvPr/>
        </p:nvPicPr>
        <p:blipFill>
          <a:blip r:embed="rId4">
            <a:alphaModFix/>
          </a:blip>
          <a:stretch>
            <a:fillRect/>
          </a:stretch>
        </p:blipFill>
        <p:spPr>
          <a:xfrm>
            <a:off x="6428925" y="2776374"/>
            <a:ext cx="1726200" cy="2146251"/>
          </a:xfrm>
          <a:prstGeom prst="rect">
            <a:avLst/>
          </a:prstGeom>
          <a:noFill/>
          <a:ln>
            <a:noFill/>
          </a:ln>
        </p:spPr>
      </p:pic>
      <p:sp>
        <p:nvSpPr>
          <p:cNvPr id="163" name="Google Shape;163;p32"/>
          <p:cNvSpPr txBox="1"/>
          <p:nvPr/>
        </p:nvSpPr>
        <p:spPr>
          <a:xfrm>
            <a:off x="6428925" y="4430025"/>
            <a:ext cx="1726200" cy="492600"/>
          </a:xfrm>
          <a:prstGeom prst="rect">
            <a:avLst/>
          </a:prstGeom>
          <a:solidFill>
            <a:srgbClr val="66003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FFFFFF"/>
                </a:solidFill>
              </a:rPr>
              <a:t>RIH Website</a:t>
            </a:r>
            <a:endParaRPr sz="2000" b="1">
              <a:solidFill>
                <a:srgbClr val="FFFFFF"/>
              </a:solidFill>
            </a:endParaRPr>
          </a:p>
        </p:txBody>
      </p:sp>
      <p:sp>
        <p:nvSpPr>
          <p:cNvPr id="164" name="Google Shape;164;p32"/>
          <p:cNvSpPr txBox="1">
            <a:spLocks noGrp="1"/>
          </p:cNvSpPr>
          <p:nvPr>
            <p:ph type="body" idx="1"/>
          </p:nvPr>
        </p:nvSpPr>
        <p:spPr>
          <a:xfrm>
            <a:off x="311700" y="1152475"/>
            <a:ext cx="5825700" cy="38418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sz="2000" b="1" dirty="0">
                <a:solidFill>
                  <a:srgbClr val="222222"/>
                </a:solidFill>
              </a:rPr>
              <a:t>Application Webpage</a:t>
            </a:r>
            <a:endParaRPr sz="2000" b="1" dirty="0">
              <a:solidFill>
                <a:srgbClr val="222222"/>
              </a:solidFill>
            </a:endParaRPr>
          </a:p>
          <a:p>
            <a:pPr marL="0" lvl="0" indent="0" algn="just" rtl="0">
              <a:lnSpc>
                <a:spcPct val="100000"/>
              </a:lnSpc>
              <a:spcBef>
                <a:spcPts val="0"/>
              </a:spcBef>
              <a:spcAft>
                <a:spcPts val="0"/>
              </a:spcAft>
              <a:buNone/>
            </a:pPr>
            <a:endParaRPr sz="1200" b="1" dirty="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dirty="0">
                <a:solidFill>
                  <a:srgbClr val="222222"/>
                </a:solidFill>
              </a:rPr>
              <a:t>Links to handouts (MAS/RIH Joint Summary &amp; RIH overview)</a:t>
            </a:r>
            <a:endParaRPr sz="2000" dirty="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dirty="0">
                <a:solidFill>
                  <a:srgbClr val="222222"/>
                </a:solidFill>
              </a:rPr>
              <a:t>All forms (Letter of Intent &amp; Application)</a:t>
            </a:r>
            <a:endParaRPr sz="2000" dirty="0">
              <a:solidFill>
                <a:srgbClr val="222222"/>
              </a:solidFill>
            </a:endParaRPr>
          </a:p>
          <a:p>
            <a:pPr marL="457200" lvl="0" indent="-355600" algn="just" rtl="0">
              <a:lnSpc>
                <a:spcPct val="100000"/>
              </a:lnSpc>
              <a:spcBef>
                <a:spcPts val="0"/>
              </a:spcBef>
              <a:spcAft>
                <a:spcPts val="0"/>
              </a:spcAft>
              <a:buClr>
                <a:srgbClr val="222222"/>
              </a:buClr>
              <a:buSzPts val="2000"/>
              <a:buChar char="●"/>
            </a:pPr>
            <a:r>
              <a:rPr lang="en" sz="2000" dirty="0">
                <a:solidFill>
                  <a:srgbClr val="222222"/>
                </a:solidFill>
              </a:rPr>
              <a:t>Upcoming Info Session RSVP Information</a:t>
            </a:r>
            <a:endParaRPr sz="2000" dirty="0">
              <a:solidFill>
                <a:srgbClr val="222222"/>
              </a:solidFill>
            </a:endParaRPr>
          </a:p>
          <a:p>
            <a:pPr marL="0" lvl="0" indent="0" algn="just" rtl="0">
              <a:lnSpc>
                <a:spcPct val="100000"/>
              </a:lnSpc>
              <a:spcBef>
                <a:spcPts val="0"/>
              </a:spcBef>
              <a:spcAft>
                <a:spcPts val="0"/>
              </a:spcAft>
              <a:buNone/>
            </a:pPr>
            <a:endParaRPr sz="2000" dirty="0">
              <a:solidFill>
                <a:srgbClr val="222222"/>
              </a:solidFill>
            </a:endParaRPr>
          </a:p>
          <a:p>
            <a:pPr marL="0" indent="0">
              <a:lnSpc>
                <a:spcPct val="100000"/>
              </a:lnSpc>
              <a:buNone/>
            </a:pPr>
            <a:r>
              <a:rPr lang="en-US" sz="2000" b="1" dirty="0">
                <a:solidFill>
                  <a:srgbClr val="222222"/>
                </a:solidFill>
                <a:latin typeface="Calibri"/>
                <a:ea typeface="Calibri"/>
                <a:cs typeface="Calibri"/>
              </a:rPr>
              <a:t>Contact Nicholas Tangen</a:t>
            </a:r>
            <a:br>
              <a:rPr lang="en-US" sz="2000" b="1" dirty="0">
                <a:solidFill>
                  <a:srgbClr val="222222"/>
                </a:solidFill>
                <a:latin typeface="Calibri"/>
                <a:ea typeface="Calibri"/>
                <a:cs typeface="Calibri"/>
              </a:rPr>
            </a:br>
            <a:r>
              <a:rPr lang="fr-FR" sz="2000" dirty="0">
                <a:solidFill>
                  <a:srgbClr val="222222"/>
                </a:solidFill>
                <a:latin typeface="Calibri"/>
                <a:ea typeface="Calibri"/>
                <a:cs typeface="Calibri"/>
              </a:rPr>
              <a:t>Email: </a:t>
            </a:r>
            <a:r>
              <a:rPr lang="fr-FR" sz="2000" dirty="0">
                <a:solidFill>
                  <a:srgbClr val="222222"/>
                </a:solidFill>
                <a:latin typeface="Calibri"/>
                <a:ea typeface="Calibri"/>
                <a:cs typeface="Calibri"/>
                <a:hlinkClick r:id="rId5"/>
              </a:rPr>
              <a:t>n.tangen@mpls-synod.org</a:t>
            </a:r>
            <a:br>
              <a:rPr lang="fr-FR" sz="2000" dirty="0">
                <a:latin typeface="Calibri"/>
                <a:ea typeface="Calibri"/>
                <a:cs typeface="Calibri"/>
              </a:rPr>
            </a:br>
            <a:r>
              <a:rPr lang="fr-FR" sz="2000" dirty="0" err="1">
                <a:solidFill>
                  <a:srgbClr val="222222"/>
                </a:solidFill>
                <a:latin typeface="Calibri"/>
                <a:ea typeface="Calibri"/>
                <a:cs typeface="Calibri"/>
              </a:rPr>
              <a:t>Cell</a:t>
            </a:r>
            <a:r>
              <a:rPr lang="fr-FR" sz="2000" dirty="0">
                <a:solidFill>
                  <a:srgbClr val="222222"/>
                </a:solidFill>
                <a:latin typeface="Calibri"/>
                <a:ea typeface="Calibri"/>
                <a:cs typeface="Calibri"/>
              </a:rPr>
              <a:t>: 651-808-7067</a:t>
            </a:r>
          </a:p>
          <a:p>
            <a:pPr marL="457200" lvl="0" indent="0" algn="just" rtl="0">
              <a:lnSpc>
                <a:spcPct val="100000"/>
              </a:lnSpc>
              <a:spcBef>
                <a:spcPts val="0"/>
              </a:spcBef>
              <a:spcAft>
                <a:spcPts val="0"/>
              </a:spcAft>
              <a:buNone/>
            </a:pPr>
            <a:endParaRPr lang="fr-FR" sz="2000" dirty="0">
              <a:solidFill>
                <a:srgbClr val="222222"/>
              </a:solidFill>
              <a:latin typeface="Calibri"/>
              <a:ea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2965350" y="358625"/>
            <a:ext cx="1429200" cy="94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000000"/>
                </a:solidFill>
              </a:rPr>
              <a:t>Q/A</a:t>
            </a:r>
            <a:r>
              <a:rPr lang="en" sz="4500">
                <a:solidFill>
                  <a:srgbClr val="000000"/>
                </a:solidFill>
              </a:rPr>
              <a:t> </a:t>
            </a:r>
            <a:endParaRPr sz="4500">
              <a:solidFill>
                <a:srgbClr val="000000"/>
              </a:solidFill>
            </a:endParaRPr>
          </a:p>
        </p:txBody>
      </p:sp>
      <p:pic>
        <p:nvPicPr>
          <p:cNvPr id="170" name="Google Shape;170;p33"/>
          <p:cNvPicPr preferRelativeResize="0"/>
          <p:nvPr/>
        </p:nvPicPr>
        <p:blipFill>
          <a:blip r:embed="rId3">
            <a:alphaModFix/>
          </a:blip>
          <a:stretch>
            <a:fillRect/>
          </a:stretch>
        </p:blipFill>
        <p:spPr>
          <a:xfrm rot="-1599197">
            <a:off x="4409375" y="204375"/>
            <a:ext cx="3081526" cy="3081526"/>
          </a:xfrm>
          <a:prstGeom prst="rect">
            <a:avLst/>
          </a:prstGeom>
          <a:noFill/>
          <a:ln>
            <a:noFill/>
          </a:ln>
        </p:spPr>
      </p:pic>
      <p:pic>
        <p:nvPicPr>
          <p:cNvPr id="171" name="Google Shape;171;p33"/>
          <p:cNvPicPr preferRelativeResize="0"/>
          <p:nvPr/>
        </p:nvPicPr>
        <p:blipFill>
          <a:blip r:embed="rId3">
            <a:alphaModFix/>
          </a:blip>
          <a:stretch>
            <a:fillRect/>
          </a:stretch>
        </p:blipFill>
        <p:spPr>
          <a:xfrm>
            <a:off x="6378150" y="1487875"/>
            <a:ext cx="3081525" cy="3081525"/>
          </a:xfrm>
          <a:prstGeom prst="rect">
            <a:avLst/>
          </a:prstGeom>
          <a:noFill/>
          <a:ln>
            <a:noFill/>
          </a:ln>
        </p:spPr>
      </p:pic>
      <p:pic>
        <p:nvPicPr>
          <p:cNvPr id="172" name="Google Shape;172;p33"/>
          <p:cNvPicPr preferRelativeResize="0"/>
          <p:nvPr/>
        </p:nvPicPr>
        <p:blipFill>
          <a:blip r:embed="rId3">
            <a:alphaModFix/>
          </a:blip>
          <a:stretch>
            <a:fillRect/>
          </a:stretch>
        </p:blipFill>
        <p:spPr>
          <a:xfrm rot="-1546525">
            <a:off x="2512425" y="1652100"/>
            <a:ext cx="3081524" cy="3081524"/>
          </a:xfrm>
          <a:prstGeom prst="rect">
            <a:avLst/>
          </a:prstGeom>
          <a:noFill/>
          <a:ln>
            <a:noFill/>
          </a:ln>
        </p:spPr>
      </p:pic>
      <p:pic>
        <p:nvPicPr>
          <p:cNvPr id="173" name="Google Shape;173;p33"/>
          <p:cNvPicPr preferRelativeResize="0"/>
          <p:nvPr/>
        </p:nvPicPr>
        <p:blipFill>
          <a:blip r:embed="rId3">
            <a:alphaModFix/>
          </a:blip>
          <a:stretch>
            <a:fillRect/>
          </a:stretch>
        </p:blipFill>
        <p:spPr>
          <a:xfrm>
            <a:off x="135750" y="585125"/>
            <a:ext cx="3081525" cy="3081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Overview: </a:t>
            </a:r>
            <a:endParaRPr b="1">
              <a:solidFill>
                <a:srgbClr val="000000"/>
              </a:solidFill>
            </a:endParaRPr>
          </a:p>
        </p:txBody>
      </p:sp>
      <p:sp>
        <p:nvSpPr>
          <p:cNvPr id="112" name="Google Shape;11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Introductions</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Overview and Collaboration </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Augsburg University - Riverside Innovation Hub</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Minneapolis Area Synod - Faith Practices and Neighboring Practices </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Application Timeline</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More Info &amp; Links</a:t>
            </a:r>
            <a:endParaRPr sz="2000">
              <a:solidFill>
                <a:srgbClr val="000000"/>
              </a:solidFill>
            </a:endParaRPr>
          </a:p>
          <a:p>
            <a:pPr marL="457200" lvl="0" indent="-355600" algn="l" rtl="0">
              <a:spcBef>
                <a:spcPts val="0"/>
              </a:spcBef>
              <a:spcAft>
                <a:spcPts val="0"/>
              </a:spcAft>
              <a:buClr>
                <a:srgbClr val="000000"/>
              </a:buClr>
              <a:buSzPts val="2000"/>
              <a:buChar char="●"/>
            </a:pPr>
            <a:r>
              <a:rPr lang="en" sz="2000">
                <a:solidFill>
                  <a:srgbClr val="000000"/>
                </a:solidFill>
              </a:rPr>
              <a:t>Q/A</a:t>
            </a:r>
            <a:endParaRPr sz="2000">
              <a:solidFill>
                <a:srgbClr val="000000"/>
              </a:solidFill>
            </a:endParaRPr>
          </a:p>
        </p:txBody>
      </p:sp>
      <p:cxnSp>
        <p:nvCxnSpPr>
          <p:cNvPr id="113" name="Google Shape;113;p26"/>
          <p:cNvCxnSpPr/>
          <p:nvPr/>
        </p:nvCxnSpPr>
        <p:spPr>
          <a:xfrm>
            <a:off x="-852250" y="1079100"/>
            <a:ext cx="11012100" cy="12000"/>
          </a:xfrm>
          <a:prstGeom prst="straightConnector1">
            <a:avLst/>
          </a:prstGeom>
          <a:noFill/>
          <a:ln w="76200" cap="flat" cmpd="sng">
            <a:solidFill>
              <a:srgbClr val="0070C0"/>
            </a:solidFill>
            <a:prstDash val="solid"/>
            <a:round/>
            <a:headEnd type="none" w="med" len="med"/>
            <a:tailEnd type="none" w="med" len="med"/>
          </a:ln>
        </p:spPr>
      </p:cxnSp>
      <p:pic>
        <p:nvPicPr>
          <p:cNvPr id="114" name="Google Shape;114;p26"/>
          <p:cNvPicPr preferRelativeResize="0"/>
          <p:nvPr/>
        </p:nvPicPr>
        <p:blipFill>
          <a:blip r:embed="rId3">
            <a:alphaModFix/>
          </a:blip>
          <a:stretch>
            <a:fillRect/>
          </a:stretch>
        </p:blipFill>
        <p:spPr>
          <a:xfrm>
            <a:off x="5898450" y="2893525"/>
            <a:ext cx="2933851" cy="19502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8"/>
        <p:cNvGrpSpPr/>
        <p:nvPr/>
      </p:nvGrpSpPr>
      <p:grpSpPr>
        <a:xfrm>
          <a:off x="0" y="0"/>
          <a:ext cx="0" cy="0"/>
          <a:chOff x="0" y="0"/>
          <a:chExt cx="0" cy="0"/>
        </a:xfrm>
      </p:grpSpPr>
      <p:cxnSp>
        <p:nvCxnSpPr>
          <p:cNvPr id="119" name="Google Shape;119;p27"/>
          <p:cNvCxnSpPr/>
          <p:nvPr/>
        </p:nvCxnSpPr>
        <p:spPr>
          <a:xfrm>
            <a:off x="-852250" y="1079100"/>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120" name="Google Shape;12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Introductions </a:t>
            </a:r>
            <a:endParaRPr b="1">
              <a:solidFill>
                <a:srgbClr val="000000"/>
              </a:solidFill>
            </a:endParaRPr>
          </a:p>
          <a:p>
            <a:pPr marL="0" lvl="0" indent="0" algn="l" rtl="0">
              <a:spcBef>
                <a:spcPts val="0"/>
              </a:spcBef>
              <a:spcAft>
                <a:spcPts val="0"/>
              </a:spcAft>
              <a:buNone/>
            </a:pPr>
            <a:endParaRPr>
              <a:solidFill>
                <a:srgbClr val="000000"/>
              </a:solidFill>
            </a:endParaRPr>
          </a:p>
        </p:txBody>
      </p:sp>
      <p:sp>
        <p:nvSpPr>
          <p:cNvPr id="121" name="Google Shape;121;p27"/>
          <p:cNvSpPr txBox="1">
            <a:spLocks noGrp="1"/>
          </p:cNvSpPr>
          <p:nvPr>
            <p:ph type="body" idx="1"/>
          </p:nvPr>
        </p:nvSpPr>
        <p:spPr>
          <a:xfrm>
            <a:off x="311700" y="1152475"/>
            <a:ext cx="3948600" cy="3416400"/>
          </a:xfrm>
          <a:prstGeom prst="rect">
            <a:avLst/>
          </a:prstGeom>
        </p:spPr>
        <p:txBody>
          <a:bodyPr spcFirstLastPara="1" wrap="square" lIns="91425" tIns="91425" rIns="91425" bIns="91425" anchor="t" anchorCtr="0">
            <a:noAutofit/>
          </a:bodyPr>
          <a:lstStyle/>
          <a:p>
            <a:pPr marL="0" indent="0">
              <a:buNone/>
            </a:pPr>
            <a:r>
              <a:rPr lang="en">
                <a:solidFill>
                  <a:srgbClr val="000000"/>
                </a:solidFill>
              </a:rPr>
              <a:t>Share in the chat: </a:t>
            </a:r>
          </a:p>
          <a:p>
            <a:pPr>
              <a:spcBef>
                <a:spcPts val="1600"/>
              </a:spcBef>
              <a:buClr>
                <a:srgbClr val="000000"/>
              </a:buClr>
            </a:pPr>
            <a:r>
              <a:rPr lang="en">
                <a:solidFill>
                  <a:srgbClr val="000000"/>
                </a:solidFill>
              </a:rPr>
              <a:t>Your Name, Pronouns </a:t>
            </a:r>
          </a:p>
          <a:p>
            <a:pPr marL="457200" lvl="0" indent="-342900" algn="l" rtl="0">
              <a:spcBef>
                <a:spcPts val="0"/>
              </a:spcBef>
              <a:spcAft>
                <a:spcPts val="0"/>
              </a:spcAft>
              <a:buClr>
                <a:srgbClr val="000000"/>
              </a:buClr>
              <a:buSzPts val="1800"/>
              <a:buChar char="●"/>
            </a:pPr>
            <a:r>
              <a:rPr lang="en">
                <a:solidFill>
                  <a:srgbClr val="000000"/>
                </a:solidFill>
              </a:rPr>
              <a:t>Congregation</a:t>
            </a:r>
            <a:endParaRPr>
              <a:solidFill>
                <a:srgbClr val="000000"/>
              </a:solidFill>
            </a:endParaRPr>
          </a:p>
          <a:p>
            <a:pPr>
              <a:buClr>
                <a:srgbClr val="000000"/>
              </a:buClr>
            </a:pPr>
            <a:r>
              <a:rPr lang="en">
                <a:solidFill>
                  <a:srgbClr val="000000"/>
                </a:solidFill>
              </a:rPr>
              <a:t>What intrigues you about this opportunity?</a:t>
            </a:r>
          </a:p>
          <a:p>
            <a:pPr>
              <a:lnSpc>
                <a:spcPct val="114999"/>
              </a:lnSpc>
              <a:buClr>
                <a:srgbClr val="000000"/>
              </a:buClr>
            </a:pPr>
            <a:r>
              <a:rPr lang="en">
                <a:solidFill>
                  <a:srgbClr val="000000"/>
                </a:solidFill>
              </a:rPr>
              <a:t>What do you want to learn during this workshop? </a:t>
            </a:r>
            <a:endParaRPr>
              <a:solidFill>
                <a:srgbClr val="000000"/>
              </a:solidFill>
            </a:endParaRPr>
          </a:p>
          <a:p>
            <a:pPr marL="45720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22" name="Google Shape;122;p27"/>
          <p:cNvPicPr preferRelativeResize="0"/>
          <p:nvPr/>
        </p:nvPicPr>
        <p:blipFill rotWithShape="1">
          <a:blip r:embed="rId3">
            <a:alphaModFix/>
          </a:blip>
          <a:srcRect l="9905" r="21877" b="8642"/>
          <a:stretch/>
        </p:blipFill>
        <p:spPr>
          <a:xfrm>
            <a:off x="4260300" y="275725"/>
            <a:ext cx="4571996" cy="45920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Overview and Collaboration</a:t>
            </a: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28" name="Google Shape;128;p28"/>
          <p:cNvSpPr txBox="1">
            <a:spLocks noGrp="1"/>
          </p:cNvSpPr>
          <p:nvPr>
            <p:ph type="body" idx="1"/>
          </p:nvPr>
        </p:nvSpPr>
        <p:spPr>
          <a:xfrm>
            <a:off x="311700" y="1152475"/>
            <a:ext cx="7868100" cy="3416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222222"/>
              </a:buClr>
              <a:buSzPts val="2000"/>
              <a:buChar char="●"/>
            </a:pPr>
            <a:r>
              <a:rPr lang="en" sz="2000">
                <a:solidFill>
                  <a:srgbClr val="222222"/>
                </a:solidFill>
              </a:rPr>
              <a:t>Funded by Lilly Endowment’s Thriving Congregations Initiative </a:t>
            </a:r>
            <a:endParaRPr sz="2000">
              <a:solidFill>
                <a:srgbClr val="222222"/>
              </a:solidFill>
            </a:endParaRPr>
          </a:p>
          <a:p>
            <a:pPr marL="0" lvl="0" indent="0" algn="l" rtl="0">
              <a:lnSpc>
                <a:spcPct val="100000"/>
              </a:lnSpc>
              <a:spcBef>
                <a:spcPts val="0"/>
              </a:spcBef>
              <a:spcAft>
                <a:spcPts val="0"/>
              </a:spcAft>
              <a:buNone/>
            </a:pPr>
            <a:endParaRPr sz="2000">
              <a:solidFill>
                <a:srgbClr val="222222"/>
              </a:solidFill>
            </a:endParaRPr>
          </a:p>
          <a:p>
            <a:pPr marL="457200" lvl="0" indent="-355600" algn="l" rtl="0">
              <a:lnSpc>
                <a:spcPct val="100000"/>
              </a:lnSpc>
              <a:spcBef>
                <a:spcPts val="0"/>
              </a:spcBef>
              <a:spcAft>
                <a:spcPts val="0"/>
              </a:spcAft>
              <a:buClr>
                <a:srgbClr val="222222"/>
              </a:buClr>
              <a:buSzPts val="2000"/>
              <a:buChar char="●"/>
            </a:pPr>
            <a:r>
              <a:rPr lang="en" sz="2000">
                <a:solidFill>
                  <a:srgbClr val="222222"/>
                </a:solidFill>
              </a:rPr>
              <a:t>Two distinct learning communities, two cycles </a:t>
            </a:r>
            <a:endParaRPr sz="2000">
              <a:solidFill>
                <a:srgbClr val="222222"/>
              </a:solidFill>
            </a:endParaRPr>
          </a:p>
          <a:p>
            <a:pPr marL="457200" lvl="0" indent="0" algn="l" rtl="0">
              <a:lnSpc>
                <a:spcPct val="100000"/>
              </a:lnSpc>
              <a:spcBef>
                <a:spcPts val="0"/>
              </a:spcBef>
              <a:spcAft>
                <a:spcPts val="0"/>
              </a:spcAft>
              <a:buNone/>
            </a:pPr>
            <a:endParaRPr sz="2000">
              <a:solidFill>
                <a:srgbClr val="222222"/>
              </a:solidFill>
            </a:endParaRPr>
          </a:p>
          <a:p>
            <a:pPr marL="457200" lvl="0" indent="-355600" algn="l" rtl="0">
              <a:lnSpc>
                <a:spcPct val="100000"/>
              </a:lnSpc>
              <a:spcBef>
                <a:spcPts val="0"/>
              </a:spcBef>
              <a:spcAft>
                <a:spcPts val="0"/>
              </a:spcAft>
              <a:buClr>
                <a:srgbClr val="222222"/>
              </a:buClr>
              <a:buSzPts val="2000"/>
              <a:buChar char="●"/>
            </a:pPr>
            <a:r>
              <a:rPr lang="en" sz="2000">
                <a:solidFill>
                  <a:srgbClr val="222222"/>
                </a:solidFill>
              </a:rPr>
              <a:t>Shared touch points over 5 years</a:t>
            </a:r>
            <a:endParaRPr sz="2000">
              <a:solidFill>
                <a:srgbClr val="222222"/>
              </a:solidFill>
            </a:endParaRPr>
          </a:p>
          <a:p>
            <a:pPr marL="457200" lvl="0" indent="0" algn="l" rtl="0">
              <a:lnSpc>
                <a:spcPct val="100000"/>
              </a:lnSpc>
              <a:spcBef>
                <a:spcPts val="0"/>
              </a:spcBef>
              <a:spcAft>
                <a:spcPts val="0"/>
              </a:spcAft>
              <a:buNone/>
            </a:pPr>
            <a:r>
              <a:rPr lang="en" sz="2000">
                <a:solidFill>
                  <a:srgbClr val="222222"/>
                </a:solidFill>
              </a:rPr>
              <a:t> </a:t>
            </a:r>
            <a:endParaRPr sz="200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a:solidFill>
                  <a:srgbClr val="222222"/>
                </a:solidFill>
              </a:rPr>
              <a:t>Shared application process </a:t>
            </a:r>
            <a:endParaRPr sz="200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a:solidFill>
                  <a:srgbClr val="222222"/>
                </a:solidFill>
              </a:rPr>
              <a:t>Resource each others’ learning </a:t>
            </a:r>
            <a:endParaRPr sz="200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a:solidFill>
                  <a:srgbClr val="222222"/>
                </a:solidFill>
              </a:rPr>
              <a:t>Shared Learning Summit </a:t>
            </a:r>
            <a:endParaRPr sz="2000">
              <a:solidFill>
                <a:srgbClr val="222222"/>
              </a:solidFill>
            </a:endParaRPr>
          </a:p>
          <a:p>
            <a:pPr marL="0" lvl="0" indent="0" algn="l" rtl="0">
              <a:lnSpc>
                <a:spcPct val="100000"/>
              </a:lnSpc>
              <a:spcBef>
                <a:spcPts val="0"/>
              </a:spcBef>
              <a:spcAft>
                <a:spcPts val="0"/>
              </a:spcAft>
              <a:buNone/>
            </a:pPr>
            <a:endParaRPr sz="2000">
              <a:solidFill>
                <a:srgbClr val="222222"/>
              </a:solidFill>
            </a:endParaRPr>
          </a:p>
          <a:p>
            <a:pPr marL="0" lvl="0" indent="0" algn="l" rtl="0">
              <a:lnSpc>
                <a:spcPct val="100000"/>
              </a:lnSpc>
              <a:spcBef>
                <a:spcPts val="0"/>
              </a:spcBef>
              <a:spcAft>
                <a:spcPts val="0"/>
              </a:spcAft>
              <a:buNone/>
            </a:pPr>
            <a:endParaRPr sz="2000">
              <a:solidFill>
                <a:srgbClr val="222222"/>
              </a:solidFill>
            </a:endParaRPr>
          </a:p>
        </p:txBody>
      </p:sp>
      <p:pic>
        <p:nvPicPr>
          <p:cNvPr id="129" name="Google Shape;129;p28"/>
          <p:cNvPicPr preferRelativeResize="0"/>
          <p:nvPr/>
        </p:nvPicPr>
        <p:blipFill>
          <a:blip r:embed="rId3">
            <a:alphaModFix/>
          </a:blip>
          <a:stretch>
            <a:fillRect/>
          </a:stretch>
        </p:blipFill>
        <p:spPr>
          <a:xfrm>
            <a:off x="5022300" y="2518863"/>
            <a:ext cx="3810000" cy="2352675"/>
          </a:xfrm>
          <a:prstGeom prst="rect">
            <a:avLst/>
          </a:prstGeom>
          <a:noFill/>
          <a:ln>
            <a:noFill/>
          </a:ln>
        </p:spPr>
      </p:pic>
      <p:cxnSp>
        <p:nvCxnSpPr>
          <p:cNvPr id="130" name="Google Shape;130;p28"/>
          <p:cNvCxnSpPr/>
          <p:nvPr/>
        </p:nvCxnSpPr>
        <p:spPr>
          <a:xfrm>
            <a:off x="-852250" y="1079100"/>
            <a:ext cx="11012100" cy="12000"/>
          </a:xfrm>
          <a:prstGeom prst="straightConnector1">
            <a:avLst/>
          </a:prstGeom>
          <a:noFill/>
          <a:ln w="76200" cap="flat" cmpd="sng">
            <a:solidFill>
              <a:srgbClr val="0070C0"/>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311700" y="311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Riverside Innovation Hub - </a:t>
            </a:r>
            <a:r>
              <a:rPr lang="en">
                <a:solidFill>
                  <a:srgbClr val="000000"/>
                </a:solidFill>
              </a:rPr>
              <a:t>Augsburg University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36" name="Google Shape;136;p29"/>
          <p:cNvSpPr txBox="1">
            <a:spLocks noGrp="1"/>
          </p:cNvSpPr>
          <p:nvPr>
            <p:ph type="body" idx="1"/>
          </p:nvPr>
        </p:nvSpPr>
        <p:spPr>
          <a:xfrm>
            <a:off x="311700" y="1038175"/>
            <a:ext cx="8520600" cy="3901800"/>
          </a:xfrm>
          <a:prstGeom prst="rect">
            <a:avLst/>
          </a:prstGeom>
        </p:spPr>
        <p:txBody>
          <a:bodyPr spcFirstLastPara="1" wrap="square" lIns="91425" tIns="91425" rIns="91425" bIns="91425" anchor="t" anchorCtr="0">
            <a:noAutofit/>
          </a:bodyPr>
          <a:lstStyle/>
          <a:p>
            <a:pPr marL="285750" lvl="0" indent="-355600" algn="l" rtl="0">
              <a:lnSpc>
                <a:spcPct val="100000"/>
              </a:lnSpc>
              <a:spcBef>
                <a:spcPts val="0"/>
              </a:spcBef>
              <a:spcAft>
                <a:spcPts val="0"/>
              </a:spcAft>
              <a:buClr>
                <a:srgbClr val="222222"/>
              </a:buClr>
              <a:buSzPts val="2000"/>
              <a:buChar char="●"/>
            </a:pPr>
            <a:r>
              <a:rPr lang="en" sz="2000" dirty="0">
                <a:solidFill>
                  <a:srgbClr val="222222"/>
                </a:solidFill>
              </a:rPr>
              <a:t>Focus: Place based vocational discernment in the public square for the common good through the </a:t>
            </a:r>
            <a:r>
              <a:rPr lang="en" sz="2000" b="1" dirty="0">
                <a:solidFill>
                  <a:srgbClr val="222222"/>
                </a:solidFill>
              </a:rPr>
              <a:t>Public Church Framework </a:t>
            </a:r>
            <a:endParaRPr sz="2000" b="1" dirty="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dirty="0">
                <a:solidFill>
                  <a:srgbClr val="222222"/>
                </a:solidFill>
              </a:rPr>
              <a:t>Three cohorts of four congregations (12 total) facilitated by RIH staff. </a:t>
            </a:r>
            <a:endParaRPr sz="2000" dirty="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dirty="0">
                <a:solidFill>
                  <a:srgbClr val="222222"/>
                </a:solidFill>
              </a:rPr>
              <a:t>Monthly meetings rotating between: </a:t>
            </a:r>
            <a:endParaRPr sz="2000" dirty="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dirty="0">
                <a:solidFill>
                  <a:srgbClr val="222222"/>
                </a:solidFill>
              </a:rPr>
              <a:t>large group learnings events</a:t>
            </a:r>
            <a:endParaRPr sz="2000" dirty="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dirty="0">
                <a:solidFill>
                  <a:srgbClr val="222222"/>
                </a:solidFill>
              </a:rPr>
              <a:t>cohort meetings and</a:t>
            </a:r>
            <a:endParaRPr sz="2000" dirty="0">
              <a:solidFill>
                <a:srgbClr val="222222"/>
              </a:solidFill>
            </a:endParaRPr>
          </a:p>
          <a:p>
            <a:pPr marL="914400" lvl="1" indent="-355600" algn="l" rtl="0">
              <a:lnSpc>
                <a:spcPct val="100000"/>
              </a:lnSpc>
              <a:spcBef>
                <a:spcPts val="0"/>
              </a:spcBef>
              <a:spcAft>
                <a:spcPts val="0"/>
              </a:spcAft>
              <a:buClr>
                <a:srgbClr val="222222"/>
              </a:buClr>
              <a:buSzPts val="2000"/>
              <a:buChar char="○"/>
            </a:pPr>
            <a:r>
              <a:rPr lang="en" sz="2000" dirty="0">
                <a:solidFill>
                  <a:srgbClr val="222222"/>
                </a:solidFill>
              </a:rPr>
              <a:t>congregational team meetings</a:t>
            </a:r>
            <a:endParaRPr sz="2000" dirty="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dirty="0">
                <a:solidFill>
                  <a:srgbClr val="222222"/>
                </a:solidFill>
              </a:rPr>
              <a:t>Open to all Christian congregations within an</a:t>
            </a:r>
            <a:endParaRPr sz="2000" dirty="0">
              <a:solidFill>
                <a:srgbClr val="222222"/>
              </a:solidFill>
            </a:endParaRPr>
          </a:p>
          <a:p>
            <a:pPr marL="228600" lvl="0" indent="0" algn="l" rtl="0">
              <a:lnSpc>
                <a:spcPct val="100000"/>
              </a:lnSpc>
              <a:spcBef>
                <a:spcPts val="0"/>
              </a:spcBef>
              <a:spcAft>
                <a:spcPts val="0"/>
              </a:spcAft>
              <a:buNone/>
            </a:pPr>
            <a:r>
              <a:rPr lang="en" sz="2000" dirty="0">
                <a:solidFill>
                  <a:srgbClr val="222222"/>
                </a:solidFill>
              </a:rPr>
              <a:t> hour of the Twin Cities Metro Area. Congregations</a:t>
            </a:r>
            <a:endParaRPr sz="2000" dirty="0">
              <a:solidFill>
                <a:srgbClr val="222222"/>
              </a:solidFill>
            </a:endParaRPr>
          </a:p>
          <a:p>
            <a:pPr marL="228600" lvl="0" indent="0" algn="l" rtl="0">
              <a:lnSpc>
                <a:spcPct val="100000"/>
              </a:lnSpc>
              <a:spcBef>
                <a:spcPts val="0"/>
              </a:spcBef>
              <a:spcAft>
                <a:spcPts val="0"/>
              </a:spcAft>
              <a:buNone/>
            </a:pPr>
            <a:r>
              <a:rPr lang="en" sz="2000" dirty="0">
                <a:solidFill>
                  <a:srgbClr val="222222"/>
                </a:solidFill>
              </a:rPr>
              <a:t> outside this geographic area may apply but the</a:t>
            </a:r>
            <a:endParaRPr sz="2000" dirty="0">
              <a:solidFill>
                <a:srgbClr val="222222"/>
              </a:solidFill>
            </a:endParaRPr>
          </a:p>
          <a:p>
            <a:pPr marL="228600" lvl="0" indent="0" algn="l" rtl="0">
              <a:lnSpc>
                <a:spcPct val="100000"/>
              </a:lnSpc>
              <a:spcBef>
                <a:spcPts val="0"/>
              </a:spcBef>
              <a:spcAft>
                <a:spcPts val="0"/>
              </a:spcAft>
              <a:buNone/>
            </a:pPr>
            <a:r>
              <a:rPr lang="en" sz="2000" dirty="0">
                <a:solidFill>
                  <a:srgbClr val="222222"/>
                </a:solidFill>
              </a:rPr>
              <a:t> experiences may differ. </a:t>
            </a:r>
            <a:endParaRPr sz="2000" dirty="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dirty="0">
                <a:solidFill>
                  <a:srgbClr val="222222"/>
                </a:solidFill>
              </a:rPr>
              <a:t>Congregational fee of $1000 over two years.</a:t>
            </a:r>
            <a:endParaRPr sz="2000" dirty="0">
              <a:solidFill>
                <a:srgbClr val="222222"/>
              </a:solidFill>
            </a:endParaRPr>
          </a:p>
          <a:p>
            <a:pPr marL="0" lvl="0" indent="0" algn="l" rtl="0">
              <a:lnSpc>
                <a:spcPct val="100000"/>
              </a:lnSpc>
              <a:spcBef>
                <a:spcPts val="0"/>
              </a:spcBef>
              <a:spcAft>
                <a:spcPts val="0"/>
              </a:spcAft>
              <a:buNone/>
            </a:pPr>
            <a:endParaRPr sz="2000" dirty="0">
              <a:solidFill>
                <a:srgbClr val="222222"/>
              </a:solidFill>
            </a:endParaRPr>
          </a:p>
          <a:p>
            <a:pPr marL="228600" lvl="0" indent="0" algn="l" rtl="0">
              <a:lnSpc>
                <a:spcPct val="100000"/>
              </a:lnSpc>
              <a:spcBef>
                <a:spcPts val="0"/>
              </a:spcBef>
              <a:spcAft>
                <a:spcPts val="0"/>
              </a:spcAft>
              <a:buNone/>
            </a:pPr>
            <a:endParaRPr sz="2000" dirty="0">
              <a:solidFill>
                <a:srgbClr val="222222"/>
              </a:solidFill>
            </a:endParaRPr>
          </a:p>
          <a:p>
            <a:pPr marL="228600" lvl="0" indent="0" algn="l" rtl="0">
              <a:lnSpc>
                <a:spcPct val="100000"/>
              </a:lnSpc>
              <a:spcBef>
                <a:spcPts val="0"/>
              </a:spcBef>
              <a:spcAft>
                <a:spcPts val="0"/>
              </a:spcAft>
              <a:buNone/>
            </a:pPr>
            <a:endParaRPr sz="2000" dirty="0">
              <a:solidFill>
                <a:srgbClr val="222222"/>
              </a:solidFill>
            </a:endParaRPr>
          </a:p>
        </p:txBody>
      </p:sp>
      <p:cxnSp>
        <p:nvCxnSpPr>
          <p:cNvPr id="137" name="Google Shape;137;p29"/>
          <p:cNvCxnSpPr/>
          <p:nvPr/>
        </p:nvCxnSpPr>
        <p:spPr>
          <a:xfrm>
            <a:off x="-852250" y="884375"/>
            <a:ext cx="11012100" cy="12000"/>
          </a:xfrm>
          <a:prstGeom prst="straightConnector1">
            <a:avLst/>
          </a:prstGeom>
          <a:noFill/>
          <a:ln w="76200" cap="flat" cmpd="sng">
            <a:solidFill>
              <a:srgbClr val="0070C0"/>
            </a:solidFill>
            <a:prstDash val="solid"/>
            <a:round/>
            <a:headEnd type="none" w="med" len="med"/>
            <a:tailEnd type="none" w="med" len="med"/>
          </a:ln>
        </p:spPr>
      </p:cxnSp>
      <p:pic>
        <p:nvPicPr>
          <p:cNvPr id="138" name="Google Shape;138;p29"/>
          <p:cNvPicPr preferRelativeResize="0"/>
          <p:nvPr/>
        </p:nvPicPr>
        <p:blipFill>
          <a:blip r:embed="rId3">
            <a:alphaModFix/>
          </a:blip>
          <a:stretch>
            <a:fillRect/>
          </a:stretch>
        </p:blipFill>
        <p:spPr>
          <a:xfrm>
            <a:off x="6474694" y="2571750"/>
            <a:ext cx="2357606" cy="2368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sp>
        <p:nvSpPr>
          <p:cNvPr id="143" name="Google Shape;14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Faith Practices and Neighboring Practices - </a:t>
            </a:r>
            <a:r>
              <a:rPr lang="en">
                <a:solidFill>
                  <a:srgbClr val="000000"/>
                </a:solidFill>
              </a:rPr>
              <a:t>Minneapolis Area Synod</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44" name="Google Shape;144;p30"/>
          <p:cNvSpPr txBox="1">
            <a:spLocks noGrp="1"/>
          </p:cNvSpPr>
          <p:nvPr>
            <p:ph type="body" idx="1"/>
          </p:nvPr>
        </p:nvSpPr>
        <p:spPr>
          <a:xfrm>
            <a:off x="311700" y="1613275"/>
            <a:ext cx="8520600" cy="3416400"/>
          </a:xfrm>
          <a:prstGeom prst="rect">
            <a:avLst/>
          </a:prstGeom>
        </p:spPr>
        <p:txBody>
          <a:bodyPr spcFirstLastPara="1" wrap="square" lIns="91425" tIns="91425" rIns="91425" bIns="91425" anchor="t" anchorCtr="0">
            <a:noAutofit/>
          </a:bodyPr>
          <a:lstStyle/>
          <a:p>
            <a:pPr marL="285750" lvl="0" indent="-355600" algn="l" rtl="0">
              <a:lnSpc>
                <a:spcPct val="100000"/>
              </a:lnSpc>
              <a:spcBef>
                <a:spcPts val="0"/>
              </a:spcBef>
              <a:spcAft>
                <a:spcPts val="0"/>
              </a:spcAft>
              <a:buClr>
                <a:srgbClr val="222222"/>
              </a:buClr>
              <a:buSzPts val="2000"/>
              <a:buChar char="●"/>
            </a:pPr>
            <a:r>
              <a:rPr lang="en" sz="2000">
                <a:solidFill>
                  <a:srgbClr val="222222"/>
                </a:solidFill>
              </a:rPr>
              <a:t>Focus: Faith Practices and Neighboring Practices</a:t>
            </a:r>
            <a:endParaRPr sz="200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a:solidFill>
                  <a:srgbClr val="222222"/>
                </a:solidFill>
              </a:rPr>
              <a:t>Three cohorts of five congregations (15 total)</a:t>
            </a:r>
            <a:endParaRPr sz="200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a:solidFill>
                  <a:srgbClr val="222222"/>
                </a:solidFill>
              </a:rPr>
              <a:t>Coaching for Community Organizing and Spiritual Practices</a:t>
            </a:r>
            <a:endParaRPr sz="200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a:solidFill>
                  <a:srgbClr val="222222"/>
                </a:solidFill>
              </a:rPr>
              <a:t>Cohort groups will immediately teach their congregational leaders</a:t>
            </a:r>
            <a:endParaRPr sz="200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a:solidFill>
                  <a:srgbClr val="222222"/>
                </a:solidFill>
              </a:rPr>
              <a:t>Monthly meetings and four retreats</a:t>
            </a:r>
            <a:endParaRPr sz="2000">
              <a:solidFill>
                <a:srgbClr val="222222"/>
              </a:solidFill>
            </a:endParaRPr>
          </a:p>
          <a:p>
            <a:pPr marL="285750" lvl="0" indent="-355600" algn="l" rtl="0">
              <a:lnSpc>
                <a:spcPct val="100000"/>
              </a:lnSpc>
              <a:spcBef>
                <a:spcPts val="0"/>
              </a:spcBef>
              <a:spcAft>
                <a:spcPts val="0"/>
              </a:spcAft>
              <a:buClr>
                <a:srgbClr val="222222"/>
              </a:buClr>
              <a:buSzPts val="2000"/>
              <a:buChar char="●"/>
            </a:pPr>
            <a:r>
              <a:rPr lang="en" sz="2000">
                <a:solidFill>
                  <a:srgbClr val="222222"/>
                </a:solidFill>
              </a:rPr>
              <a:t>Eligibility: Open to congregations in the</a:t>
            </a:r>
            <a:endParaRPr sz="2000">
              <a:solidFill>
                <a:srgbClr val="222222"/>
              </a:solidFill>
            </a:endParaRPr>
          </a:p>
          <a:p>
            <a:pPr marL="457200" lvl="0" indent="0" algn="l" rtl="0">
              <a:lnSpc>
                <a:spcPct val="100000"/>
              </a:lnSpc>
              <a:spcBef>
                <a:spcPts val="0"/>
              </a:spcBef>
              <a:spcAft>
                <a:spcPts val="0"/>
              </a:spcAft>
              <a:buNone/>
            </a:pPr>
            <a:r>
              <a:rPr lang="en" sz="2000">
                <a:solidFill>
                  <a:srgbClr val="222222"/>
                </a:solidFill>
              </a:rPr>
              <a:t>boundaries of the MAS and AME</a:t>
            </a:r>
            <a:endParaRPr sz="2000">
              <a:solidFill>
                <a:srgbClr val="222222"/>
              </a:solidFill>
            </a:endParaRPr>
          </a:p>
          <a:p>
            <a:pPr marL="457200" lvl="0" indent="0" algn="l" rtl="0">
              <a:lnSpc>
                <a:spcPct val="100000"/>
              </a:lnSpc>
              <a:spcBef>
                <a:spcPts val="0"/>
              </a:spcBef>
              <a:spcAft>
                <a:spcPts val="0"/>
              </a:spcAft>
              <a:buNone/>
            </a:pPr>
            <a:r>
              <a:rPr lang="en" sz="2000">
                <a:solidFill>
                  <a:srgbClr val="222222"/>
                </a:solidFill>
              </a:rPr>
              <a:t>congregations within MN</a:t>
            </a:r>
            <a:endParaRPr sz="2000">
              <a:solidFill>
                <a:srgbClr val="222222"/>
              </a:solidFill>
            </a:endParaRPr>
          </a:p>
          <a:p>
            <a:pPr marL="0" lvl="0" indent="0" algn="l" rtl="0">
              <a:spcBef>
                <a:spcPts val="0"/>
              </a:spcBef>
              <a:spcAft>
                <a:spcPts val="1600"/>
              </a:spcAft>
              <a:buNone/>
            </a:pPr>
            <a:endParaRPr/>
          </a:p>
        </p:txBody>
      </p:sp>
      <p:pic>
        <p:nvPicPr>
          <p:cNvPr id="145" name="Google Shape;145;p30"/>
          <p:cNvPicPr preferRelativeResize="0"/>
          <p:nvPr/>
        </p:nvPicPr>
        <p:blipFill>
          <a:blip r:embed="rId3">
            <a:alphaModFix/>
          </a:blip>
          <a:stretch>
            <a:fillRect/>
          </a:stretch>
        </p:blipFill>
        <p:spPr>
          <a:xfrm>
            <a:off x="5450849" y="3246100"/>
            <a:ext cx="3381450" cy="1502876"/>
          </a:xfrm>
          <a:prstGeom prst="rect">
            <a:avLst/>
          </a:prstGeom>
          <a:noFill/>
          <a:ln>
            <a:noFill/>
          </a:ln>
        </p:spPr>
      </p:pic>
      <p:cxnSp>
        <p:nvCxnSpPr>
          <p:cNvPr id="146" name="Google Shape;146;p30"/>
          <p:cNvCxnSpPr/>
          <p:nvPr/>
        </p:nvCxnSpPr>
        <p:spPr>
          <a:xfrm>
            <a:off x="-852731" y="1522375"/>
            <a:ext cx="11012100" cy="12000"/>
          </a:xfrm>
          <a:prstGeom prst="straightConnector1">
            <a:avLst/>
          </a:prstGeom>
          <a:noFill/>
          <a:ln w="76200" cap="flat" cmpd="sng">
            <a:solidFill>
              <a:srgbClr val="0070C0"/>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1E1A-C0C0-4673-A95A-AB51039A61DF}"/>
              </a:ext>
            </a:extLst>
          </p:cNvPr>
          <p:cNvSpPr>
            <a:spLocks noGrp="1"/>
          </p:cNvSpPr>
          <p:nvPr>
            <p:ph type="title"/>
          </p:nvPr>
        </p:nvSpPr>
        <p:spPr/>
        <p:txBody>
          <a:bodyPr/>
          <a:lstStyle/>
          <a:p>
            <a:r>
              <a:rPr lang="en-US" dirty="0"/>
              <a:t>Rosa and St. Peter’s Lutheran Church</a:t>
            </a:r>
          </a:p>
        </p:txBody>
      </p:sp>
      <p:pic>
        <p:nvPicPr>
          <p:cNvPr id="5" name="Picture 4" descr="A person standing next to a plant&#10;&#10;Description automatically generated with low confidence">
            <a:extLst>
              <a:ext uri="{FF2B5EF4-FFF2-40B4-BE49-F238E27FC236}">
                <a16:creationId xmlns:a16="http://schemas.microsoft.com/office/drawing/2014/main" id="{97B68AEA-A761-495A-8D85-0A1AD9AE95D3}"/>
              </a:ext>
            </a:extLst>
          </p:cNvPr>
          <p:cNvPicPr>
            <a:picLocks noChangeAspect="1"/>
          </p:cNvPicPr>
          <p:nvPr/>
        </p:nvPicPr>
        <p:blipFill rotWithShape="1">
          <a:blip r:embed="rId2"/>
          <a:srcRect l="15685" r="31272"/>
          <a:stretch/>
        </p:blipFill>
        <p:spPr>
          <a:xfrm>
            <a:off x="532151" y="1571109"/>
            <a:ext cx="2257939" cy="2837910"/>
          </a:xfrm>
          <a:prstGeom prst="rect">
            <a:avLst/>
          </a:prstGeom>
        </p:spPr>
      </p:pic>
      <p:cxnSp>
        <p:nvCxnSpPr>
          <p:cNvPr id="6" name="Google Shape;146;p30">
            <a:extLst>
              <a:ext uri="{FF2B5EF4-FFF2-40B4-BE49-F238E27FC236}">
                <a16:creationId xmlns:a16="http://schemas.microsoft.com/office/drawing/2014/main" id="{B84D6CC2-4968-4202-AE3D-58484068FBB2}"/>
              </a:ext>
            </a:extLst>
          </p:cNvPr>
          <p:cNvCxnSpPr/>
          <p:nvPr/>
        </p:nvCxnSpPr>
        <p:spPr>
          <a:xfrm>
            <a:off x="-816661" y="1045749"/>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3" name="TextBox 2">
            <a:extLst>
              <a:ext uri="{FF2B5EF4-FFF2-40B4-BE49-F238E27FC236}">
                <a16:creationId xmlns:a16="http://schemas.microsoft.com/office/drawing/2014/main" id="{B750EA3F-5F83-4B19-A442-620B6D9241E0}"/>
              </a:ext>
            </a:extLst>
          </p:cNvPr>
          <p:cNvSpPr txBox="1"/>
          <p:nvPr/>
        </p:nvSpPr>
        <p:spPr>
          <a:xfrm>
            <a:off x="3140439" y="1731363"/>
            <a:ext cx="5621312" cy="2677656"/>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St. Peter’s Pastor Clay invites Rosa to join a working group so they can fill out an application for the synod’s new initiative, Faith Practices and Neighboring Practices: Renewing Congregational Imagination.</a:t>
            </a:r>
            <a:br>
              <a:rPr lang="en-US"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Rosa learns that congregations accepted for this opportunity will send five people to learn faith and neighboring practices for two years. St. Peter’s would be one of four other congregations selected to be in a cohort group. St. Peter’s would be placed in a group based on either their like-size, like mission, or like-geography. Pastor Clay was pleased to hear that the Minneapolis Area Synod also asked a neighboring AME congregation to apply as well.</a:t>
            </a:r>
            <a:r>
              <a:rPr lang="en-US" dirty="0"/>
              <a:t> </a:t>
            </a:r>
            <a:br>
              <a:rPr lang="en-US" dirty="0"/>
            </a:br>
            <a:endParaRPr lang="en-US" dirty="0"/>
          </a:p>
        </p:txBody>
      </p:sp>
    </p:spTree>
    <p:extLst>
      <p:ext uri="{BB962C8B-B14F-4D97-AF65-F5344CB8AC3E}">
        <p14:creationId xmlns:p14="http://schemas.microsoft.com/office/powerpoint/2010/main" val="188927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1E1A-C0C0-4673-A95A-AB51039A61DF}"/>
              </a:ext>
            </a:extLst>
          </p:cNvPr>
          <p:cNvSpPr>
            <a:spLocks noGrp="1"/>
          </p:cNvSpPr>
          <p:nvPr>
            <p:ph type="title"/>
          </p:nvPr>
        </p:nvSpPr>
        <p:spPr/>
        <p:txBody>
          <a:bodyPr/>
          <a:lstStyle/>
          <a:p>
            <a:r>
              <a:rPr lang="en-US" dirty="0"/>
              <a:t>Rosa and St. Peter’s Lutheran Church </a:t>
            </a:r>
            <a:r>
              <a:rPr lang="en-US" dirty="0" err="1"/>
              <a:t>cont</a:t>
            </a:r>
            <a:r>
              <a:rPr lang="en-US" dirty="0"/>
              <a:t>…</a:t>
            </a:r>
          </a:p>
        </p:txBody>
      </p:sp>
      <p:cxnSp>
        <p:nvCxnSpPr>
          <p:cNvPr id="6" name="Google Shape;146;p30">
            <a:extLst>
              <a:ext uri="{FF2B5EF4-FFF2-40B4-BE49-F238E27FC236}">
                <a16:creationId xmlns:a16="http://schemas.microsoft.com/office/drawing/2014/main" id="{B84D6CC2-4968-4202-AE3D-58484068FBB2}"/>
              </a:ext>
            </a:extLst>
          </p:cNvPr>
          <p:cNvCxnSpPr/>
          <p:nvPr/>
        </p:nvCxnSpPr>
        <p:spPr>
          <a:xfrm>
            <a:off x="-816661" y="1045749"/>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3" name="TextBox 2">
            <a:extLst>
              <a:ext uri="{FF2B5EF4-FFF2-40B4-BE49-F238E27FC236}">
                <a16:creationId xmlns:a16="http://schemas.microsoft.com/office/drawing/2014/main" id="{B750EA3F-5F83-4B19-A442-620B6D9241E0}"/>
              </a:ext>
            </a:extLst>
          </p:cNvPr>
          <p:cNvSpPr txBox="1"/>
          <p:nvPr/>
        </p:nvSpPr>
        <p:spPr>
          <a:xfrm>
            <a:off x="311700" y="1193233"/>
            <a:ext cx="8450051" cy="3970318"/>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The people from St. Peter’s would commit to meeting twelve times a year for two years with their cohort group. Included in every group of five would be a Pastor, a teenager, and perhaps, a community member who does not necessarily worship at St. Peter’s, but who appreciates and is aligned with St. Peter’s ministry in the neighborhood. Rosa has been a member of the church for a few years and volunteers regularly, but this kind of leadership role will be new and she is glad a former congregational president is a part of the group too. She was surprised to hear that St. Peter’s would have to leave the cohort if more than one person drops out. She thought that made this sound very serious.</a:t>
            </a:r>
            <a:br>
              <a:rPr lang="en-US" dirty="0"/>
            </a:b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For eight of the monthly cohort meetings in each year, they would meet for two hours with their</a:t>
            </a:r>
            <a:r>
              <a:rPr lang="en-US" dirty="0">
                <a:latin typeface="Calibri" panose="020F0502020204030204" pitchFamily="34" charset="0"/>
              </a:rPr>
              <a:t> </a:t>
            </a:r>
            <a:r>
              <a:rPr lang="en-US" b="0" i="0" dirty="0">
                <a:solidFill>
                  <a:srgbClr val="000000"/>
                </a:solidFill>
                <a:effectLst/>
                <a:latin typeface="Calibri" panose="020F0502020204030204" pitchFamily="34" charset="0"/>
              </a:rPr>
              <a:t>synod-hired coach. These meetings would focus on learning faith and neighboring practices. The meetings would have guest experts in spiritual direction and faith formation. The cohort groups would also participate in the programming provided by the Center for Leadership and Neighborhood Engagement (CLNE) in North Minneapolis. Together they would be given tools to deepen their faith journey, strategies for listening to their neighbors, and effective ways to engage in their neighborhood. Funds would be provided for some meetings so the cohort group could not only share a meal from a locally-owned restaurant, but also hear from the neighborhood restaurant owner and staff. All through these meetings, besides being mentored by their coach and hearing from experts, the cohort groups would also be learning from each other how best to do these practices in their context.</a:t>
            </a:r>
            <a:r>
              <a:rPr lang="en-US" dirty="0"/>
              <a:t> </a:t>
            </a:r>
            <a:br>
              <a:rPr lang="en-US" dirty="0"/>
            </a:br>
            <a:endParaRPr lang="en-US" dirty="0"/>
          </a:p>
        </p:txBody>
      </p:sp>
    </p:spTree>
    <p:extLst>
      <p:ext uri="{BB962C8B-B14F-4D97-AF65-F5344CB8AC3E}">
        <p14:creationId xmlns:p14="http://schemas.microsoft.com/office/powerpoint/2010/main" val="38824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1E1A-C0C0-4673-A95A-AB51039A61DF}"/>
              </a:ext>
            </a:extLst>
          </p:cNvPr>
          <p:cNvSpPr>
            <a:spLocks noGrp="1"/>
          </p:cNvSpPr>
          <p:nvPr>
            <p:ph type="title"/>
          </p:nvPr>
        </p:nvSpPr>
        <p:spPr/>
        <p:txBody>
          <a:bodyPr/>
          <a:lstStyle/>
          <a:p>
            <a:r>
              <a:rPr lang="en-US" dirty="0"/>
              <a:t>Rosa and St. Peter’s Lutheran Church </a:t>
            </a:r>
            <a:r>
              <a:rPr lang="en-US" dirty="0" err="1"/>
              <a:t>cont</a:t>
            </a:r>
            <a:r>
              <a:rPr lang="en-US" dirty="0"/>
              <a:t>…</a:t>
            </a:r>
          </a:p>
        </p:txBody>
      </p:sp>
      <p:cxnSp>
        <p:nvCxnSpPr>
          <p:cNvPr id="6" name="Google Shape;146;p30">
            <a:extLst>
              <a:ext uri="{FF2B5EF4-FFF2-40B4-BE49-F238E27FC236}">
                <a16:creationId xmlns:a16="http://schemas.microsoft.com/office/drawing/2014/main" id="{B84D6CC2-4968-4202-AE3D-58484068FBB2}"/>
              </a:ext>
            </a:extLst>
          </p:cNvPr>
          <p:cNvCxnSpPr/>
          <p:nvPr/>
        </p:nvCxnSpPr>
        <p:spPr>
          <a:xfrm>
            <a:off x="-816661" y="1045749"/>
            <a:ext cx="11012100" cy="12000"/>
          </a:xfrm>
          <a:prstGeom prst="straightConnector1">
            <a:avLst/>
          </a:prstGeom>
          <a:noFill/>
          <a:ln w="76200" cap="flat" cmpd="sng">
            <a:solidFill>
              <a:srgbClr val="0070C0"/>
            </a:solidFill>
            <a:prstDash val="solid"/>
            <a:round/>
            <a:headEnd type="none" w="med" len="med"/>
            <a:tailEnd type="none" w="med" len="med"/>
          </a:ln>
        </p:spPr>
      </p:cxnSp>
      <p:sp>
        <p:nvSpPr>
          <p:cNvPr id="3" name="TextBox 2">
            <a:extLst>
              <a:ext uri="{FF2B5EF4-FFF2-40B4-BE49-F238E27FC236}">
                <a16:creationId xmlns:a16="http://schemas.microsoft.com/office/drawing/2014/main" id="{B750EA3F-5F83-4B19-A442-620B6D9241E0}"/>
              </a:ext>
            </a:extLst>
          </p:cNvPr>
          <p:cNvSpPr txBox="1"/>
          <p:nvPr/>
        </p:nvSpPr>
        <p:spPr>
          <a:xfrm>
            <a:off x="311700" y="1193233"/>
            <a:ext cx="5496989" cy="3754874"/>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Another expectation of the cohort group intrigued Rosa. All the cohort groups would take a learning from one month, and turn around and coach and teach their church council the next week or week after. Clearly, these cohort groups were more than just for learning, they were for practicing. Rosa knew from teaching Sunday School that one of the best ways to learn a practice was to teach it to others.</a:t>
            </a:r>
            <a:br>
              <a:rPr lang="en-US"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Each year, four of the monthly meetings would be longer than the two-hour meetings. The first of these four meetings would be an overnight retreat with the other three synod cohort groups. This longer time together would help all the participants to meet, as well as to learn a common language around faith and neighboring practices—with large group time and individual cohort time. Rosa saw the value in the longer meeting times—plus, this would be a critical opportunity for synod’s coach and leadership team to listen carefully to the concerns of the participants from St. Peter’s and the other congregations.</a:t>
            </a:r>
            <a:r>
              <a:rPr lang="en-US" dirty="0"/>
              <a:t> </a:t>
            </a:r>
            <a:br>
              <a:rPr lang="en-US" dirty="0"/>
            </a:br>
            <a:endParaRPr lang="en-US" dirty="0"/>
          </a:p>
        </p:txBody>
      </p:sp>
      <p:pic>
        <p:nvPicPr>
          <p:cNvPr id="5" name="Picture 4" descr="A picture containing indoor, floor, wall, ceiling&#10;&#10;Description automatically generated">
            <a:extLst>
              <a:ext uri="{FF2B5EF4-FFF2-40B4-BE49-F238E27FC236}">
                <a16:creationId xmlns:a16="http://schemas.microsoft.com/office/drawing/2014/main" id="{C7A630C9-E469-4D34-94AC-0F94C506DFB6}"/>
              </a:ext>
            </a:extLst>
          </p:cNvPr>
          <p:cNvPicPr>
            <a:picLocks noChangeAspect="1"/>
          </p:cNvPicPr>
          <p:nvPr/>
        </p:nvPicPr>
        <p:blipFill rotWithShape="1">
          <a:blip r:embed="rId2"/>
          <a:srcRect l="15196" r="13804"/>
          <a:stretch/>
        </p:blipFill>
        <p:spPr>
          <a:xfrm>
            <a:off x="6085551" y="1781125"/>
            <a:ext cx="2746749" cy="2579089"/>
          </a:xfrm>
          <a:prstGeom prst="rect">
            <a:avLst/>
          </a:prstGeom>
        </p:spPr>
      </p:pic>
    </p:spTree>
    <p:extLst>
      <p:ext uri="{BB962C8B-B14F-4D97-AF65-F5344CB8AC3E}">
        <p14:creationId xmlns:p14="http://schemas.microsoft.com/office/powerpoint/2010/main" val="2274638842"/>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660003"/>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1625</TotalTime>
  <Words>1396</Words>
  <Application>Microsoft Office PowerPoint</Application>
  <PresentationFormat>On-screen Show (16:9)</PresentationFormat>
  <Paragraphs>104</Paragraphs>
  <Slides>13</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 Narrow</vt:lpstr>
      <vt:lpstr>Calibri</vt:lpstr>
      <vt:lpstr>Arial</vt:lpstr>
      <vt:lpstr>Simple Dark</vt:lpstr>
      <vt:lpstr>Simple Light</vt:lpstr>
      <vt:lpstr>Information Session</vt:lpstr>
      <vt:lpstr>Overview: </vt:lpstr>
      <vt:lpstr>Introductions  </vt:lpstr>
      <vt:lpstr>Overview and Collaboration </vt:lpstr>
      <vt:lpstr>Riverside Innovation Hub - Augsburg University   </vt:lpstr>
      <vt:lpstr>Faith Practices and Neighboring Practices - Minneapolis Area Synod  </vt:lpstr>
      <vt:lpstr>Rosa and St. Peter’s Lutheran Church</vt:lpstr>
      <vt:lpstr>Rosa and St. Peter’s Lutheran Church cont…</vt:lpstr>
      <vt:lpstr>Rosa and St. Peter’s Lutheran Church cont…</vt:lpstr>
      <vt:lpstr>Rosa and St. Peter’s Lutheran Church cont…</vt:lpstr>
      <vt:lpstr>Application Process    </vt:lpstr>
      <vt:lpstr>To Learn More... </vt:lpstr>
      <vt:lpstr>Q/A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Session</dc:title>
  <cp:lastModifiedBy>Nicholas Tangen</cp:lastModifiedBy>
  <cp:revision>3</cp:revision>
  <dcterms:modified xsi:type="dcterms:W3CDTF">2021-03-16T14:59:22Z</dcterms:modified>
</cp:coreProperties>
</file>