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6" r:id="rId3"/>
    <p:sldId id="280" r:id="rId4"/>
    <p:sldId id="284" r:id="rId5"/>
    <p:sldId id="285" r:id="rId6"/>
    <p:sldId id="286" r:id="rId7"/>
    <p:sldId id="288" r:id="rId8"/>
    <p:sldId id="287" r:id="rId9"/>
    <p:sldId id="283" r:id="rId10"/>
    <p:sldId id="289" r:id="rId11"/>
    <p:sldId id="259" r:id="rId12"/>
    <p:sldId id="281" r:id="rId13"/>
    <p:sldId id="290" r:id="rId14"/>
    <p:sldId id="292" r:id="rId15"/>
    <p:sldId id="291" r:id="rId16"/>
  </p:sldIdLst>
  <p:sldSz cx="9144000" cy="5143500" type="screen16x9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8" autoAdjust="0"/>
    <p:restoredTop sz="90891" autoAdjust="0"/>
  </p:normalViewPr>
  <p:slideViewPr>
    <p:cSldViewPr>
      <p:cViewPr varScale="1">
        <p:scale>
          <a:sx n="74" d="100"/>
          <a:sy n="74" d="100"/>
        </p:scale>
        <p:origin x="240" y="2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71A77-C44D-4821-A927-A56E2A28011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3262E-7613-4323-8D20-BEB55880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0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3E684-8021-1C92-88D4-A8200EEA4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2">
            <a:extLst>
              <a:ext uri="{FF2B5EF4-FFF2-40B4-BE49-F238E27FC236}">
                <a16:creationId xmlns:a16="http://schemas.microsoft.com/office/drawing/2014/main" id="{D6E6F9FA-CF63-BBC6-711F-6E9E2E9CCD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0" name="Placeholder 3">
            <a:extLst>
              <a:ext uri="{FF2B5EF4-FFF2-40B4-BE49-F238E27FC236}">
                <a16:creationId xmlns:a16="http://schemas.microsoft.com/office/drawing/2014/main" id="{8A4BE86E-DCC1-9F56-94AE-329BD8180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88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2C69C-BA58-E654-E76C-4ADDE158B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2">
            <a:extLst>
              <a:ext uri="{FF2B5EF4-FFF2-40B4-BE49-F238E27FC236}">
                <a16:creationId xmlns:a16="http://schemas.microsoft.com/office/drawing/2014/main" id="{01FB7EF6-617D-E801-A0DC-A536725FA9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8" name="Placeholder 3">
            <a:extLst>
              <a:ext uri="{FF2B5EF4-FFF2-40B4-BE49-F238E27FC236}">
                <a16:creationId xmlns:a16="http://schemas.microsoft.com/office/drawing/2014/main" id="{FE3D0347-C5CE-AE04-8019-78CE9A46A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2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0F465-9029-949D-04DD-50385F1DF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2">
            <a:extLst>
              <a:ext uri="{FF2B5EF4-FFF2-40B4-BE49-F238E27FC236}">
                <a16:creationId xmlns:a16="http://schemas.microsoft.com/office/drawing/2014/main" id="{482C4DA9-CD2C-2D94-AD8F-5AFF2290A2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8" name="Placeholder 3">
            <a:extLst>
              <a:ext uri="{FF2B5EF4-FFF2-40B4-BE49-F238E27FC236}">
                <a16:creationId xmlns:a16="http://schemas.microsoft.com/office/drawing/2014/main" id="{1303FEE3-B0A9-6063-FEBB-3CD51D37E4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43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47E91-958E-6939-0925-90014BA2A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2">
            <a:extLst>
              <a:ext uri="{FF2B5EF4-FFF2-40B4-BE49-F238E27FC236}">
                <a16:creationId xmlns:a16="http://schemas.microsoft.com/office/drawing/2014/main" id="{83B4CE36-FD22-4B47-E893-C8AD979039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8" name="Placeholder 3">
            <a:extLst>
              <a:ext uri="{FF2B5EF4-FFF2-40B4-BE49-F238E27FC236}">
                <a16:creationId xmlns:a16="http://schemas.microsoft.com/office/drawing/2014/main" id="{27DDF854-0D6B-DAE3-3737-29D15F758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6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93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FACFE-9B8E-2A84-D811-84075C5F6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2">
            <a:extLst>
              <a:ext uri="{FF2B5EF4-FFF2-40B4-BE49-F238E27FC236}">
                <a16:creationId xmlns:a16="http://schemas.microsoft.com/office/drawing/2014/main" id="{A0DD4BD9-C0E8-7A40-3986-4A09FC4415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8" name="Placeholder 3">
            <a:extLst>
              <a:ext uri="{FF2B5EF4-FFF2-40B4-BE49-F238E27FC236}">
                <a16:creationId xmlns:a16="http://schemas.microsoft.com/office/drawing/2014/main" id="{1F04CFCE-A64A-301D-9062-59AC35503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69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E9B2F-82CE-82A5-31B7-1385CFDF2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2">
            <a:extLst>
              <a:ext uri="{FF2B5EF4-FFF2-40B4-BE49-F238E27FC236}">
                <a16:creationId xmlns:a16="http://schemas.microsoft.com/office/drawing/2014/main" id="{B0C2AD70-EB4D-43B9-0C7D-68F10369FD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8" name="Placeholder 3">
            <a:extLst>
              <a:ext uri="{FF2B5EF4-FFF2-40B4-BE49-F238E27FC236}">
                <a16:creationId xmlns:a16="http://schemas.microsoft.com/office/drawing/2014/main" id="{60C61C57-9D12-D8A6-EA0E-65FF86D9E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07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4CAF6-463B-8114-C5EC-354C531EE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2">
            <a:extLst>
              <a:ext uri="{FF2B5EF4-FFF2-40B4-BE49-F238E27FC236}">
                <a16:creationId xmlns:a16="http://schemas.microsoft.com/office/drawing/2014/main" id="{A9B86337-1EFC-62A0-940E-5517164A24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8" name="Placeholder 3">
            <a:extLst>
              <a:ext uri="{FF2B5EF4-FFF2-40B4-BE49-F238E27FC236}">
                <a16:creationId xmlns:a16="http://schemas.microsoft.com/office/drawing/2014/main" id="{1008D3AA-DC6B-09DE-92CE-195D39AD9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48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62465-AE3E-C70C-8029-7851D796F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2">
            <a:extLst>
              <a:ext uri="{FF2B5EF4-FFF2-40B4-BE49-F238E27FC236}">
                <a16:creationId xmlns:a16="http://schemas.microsoft.com/office/drawing/2014/main" id="{B6886B71-CFCA-1B3E-47BD-FFDB75348A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8" name="Placeholder 3">
            <a:extLst>
              <a:ext uri="{FF2B5EF4-FFF2-40B4-BE49-F238E27FC236}">
                <a16:creationId xmlns:a16="http://schemas.microsoft.com/office/drawing/2014/main" id="{B2848D54-F7C8-D08F-A63B-22986EEB8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88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D4F01-6E54-942F-D146-5F797F0BE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2">
            <a:extLst>
              <a:ext uri="{FF2B5EF4-FFF2-40B4-BE49-F238E27FC236}">
                <a16:creationId xmlns:a16="http://schemas.microsoft.com/office/drawing/2014/main" id="{8E9FF9FB-3E07-BC41-F444-D9BED3599A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8" name="Placeholder 3">
            <a:extLst>
              <a:ext uri="{FF2B5EF4-FFF2-40B4-BE49-F238E27FC236}">
                <a16:creationId xmlns:a16="http://schemas.microsoft.com/office/drawing/2014/main" id="{D394AC38-C6C8-8330-3163-1A2F3AC7D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48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1B010-5662-9B22-4E80-3BE7B88AB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2">
            <a:extLst>
              <a:ext uri="{FF2B5EF4-FFF2-40B4-BE49-F238E27FC236}">
                <a16:creationId xmlns:a16="http://schemas.microsoft.com/office/drawing/2014/main" id="{9E828398-D598-8DC6-87CC-3F422058AB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8" name="Placeholder 3">
            <a:extLst>
              <a:ext uri="{FF2B5EF4-FFF2-40B4-BE49-F238E27FC236}">
                <a16:creationId xmlns:a16="http://schemas.microsoft.com/office/drawing/2014/main" id="{38631E57-DF7C-5FCD-4FE5-2534D456C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27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B8042-98C0-5B6C-D18D-AEF7EBF0D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2">
            <a:extLst>
              <a:ext uri="{FF2B5EF4-FFF2-40B4-BE49-F238E27FC236}">
                <a16:creationId xmlns:a16="http://schemas.microsoft.com/office/drawing/2014/main" id="{714B3D98-9D7A-1464-8EB4-9F98D6D37D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8" name="Placeholder 3">
            <a:extLst>
              <a:ext uri="{FF2B5EF4-FFF2-40B4-BE49-F238E27FC236}">
                <a16:creationId xmlns:a16="http://schemas.microsoft.com/office/drawing/2014/main" id="{85072C8F-6A64-ECA7-3DDD-FF25034E8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4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E4C2B-9D3F-42FB-9DD6-ED8684F85B71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2987-6B90-4D45-A7D6-E6AB93A35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1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1EDE8-A2DA-4B48-A539-B1BB7720ADF7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127D4-6639-46CF-8731-1B780FC1A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3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B239D-404C-459D-B014-123E2A5601E4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8312E-DED1-4579-9F11-2F917C25A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4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40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7B18-FF55-4AE9-B821-2C04AEC4D306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BA4E7-1FD6-4A03-AF3A-A27B6BA0E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4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98A2A-21AB-451F-9C16-E57143C6B4A7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92D52-678B-4A93-9704-1753A6047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93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E76B3-8607-4F59-A083-7D9C988422D6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E0FAB-41E4-4EF8-9A75-9B5602094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23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42349-1E5E-4628-8650-B0697D0DD2C3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CBDEA-CD2E-4233-9DB2-F76A40DAA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97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9774B-1E7B-4040-A0D1-CDBB6D8C65C9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FE92C-B39A-40A7-870F-8043D14E2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8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228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CDC1A-FD04-415D-A93E-16959919D2F8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A28C2-9910-46A3-9391-4546D01E1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9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7B18-FF55-4AE9-B821-2C04AEC4D306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BA4E7-1FD6-4A03-AF3A-A27B6BA0E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55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FF555-55EC-4A5B-8C59-750FB296A2AF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C9141-2BD9-41C5-85CB-81F22FBD5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43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1EDE8-A2DA-4B48-A539-B1BB7720ADF7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27D4-6639-46CF-8731-1B780FC1A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4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B239D-404C-459D-B014-123E2A5601E4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8312E-DED1-4579-9F11-2F917C25A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8A2A-21AB-451F-9C16-E57143C6B4A7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92D52-678B-4A93-9704-1753A6047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9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E76B3-8607-4F59-A083-7D9C988422D6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E0FAB-41E4-4EF8-9A75-9B5602094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0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2349-1E5E-4628-8650-B0697D0DD2C3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CBDEA-CD2E-4233-9DB2-F76A40DAA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1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774B-1E7B-4040-A0D1-CDBB6D8C65C9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FE92C-B39A-40A7-870F-8043D14E2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4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010AC-BC6F-4201-A73D-836734BE00A4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5D4B9-26EE-401F-9262-A8510060F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6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CDC1A-FD04-415D-A93E-16959919D2F8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A28C2-9910-46A3-9391-4546D01E1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8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FF555-55EC-4A5B-8C59-750FB296A2AF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C9141-2BD9-41C5-85CB-81F22FBD5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0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3F73CA-C040-4422-8B39-621BB7524D85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8D3B16-2492-4DDD-A3F3-97F72331B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6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127" charset="-128"/>
          <a:cs typeface="ＭＳ Ｐゴシック" pitchFamily="127" charset="-128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itchFamily="127" charset="0"/>
        <a:buChar char="•"/>
        <a:defRPr sz="2400" kern="1200">
          <a:solidFill>
            <a:schemeClr val="tx1"/>
          </a:solidFill>
          <a:latin typeface="+mn-lt"/>
          <a:ea typeface="ＭＳ Ｐゴシック" pitchFamily="127" charset="-128"/>
          <a:cs typeface="ＭＳ Ｐゴシック" pitchFamily="127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itchFamily="127" charset="0"/>
        <a:buChar char="–"/>
        <a:defRPr sz="21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itchFamily="127" charset="0"/>
        <a:buChar char="•"/>
        <a:defRPr sz="18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itchFamily="127" charset="0"/>
        <a:buChar char="–"/>
        <a:defRPr sz="15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itchFamily="127" charset="0"/>
        <a:buChar char="»"/>
        <a:defRPr sz="15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6AB6D5-9FC8-32F0-FAA6-EDC790458401}"/>
              </a:ext>
            </a:extLst>
          </p:cNvPr>
          <p:cNvSpPr/>
          <p:nvPr userDrawn="1"/>
        </p:nvSpPr>
        <p:spPr>
          <a:xfrm>
            <a:off x="0" y="4415883"/>
            <a:ext cx="9144000" cy="727617"/>
          </a:xfrm>
          <a:prstGeom prst="rect">
            <a:avLst/>
          </a:prstGeom>
          <a:solidFill>
            <a:srgbClr val="FEFA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44465-A223-B23A-F124-86B7F57E8F8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82" y="4562242"/>
            <a:ext cx="589936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1871FF-84C0-C916-0B31-E035A535E514}"/>
              </a:ext>
            </a:extLst>
          </p:cNvPr>
          <p:cNvSpPr txBox="1"/>
          <p:nvPr userDrawn="1"/>
        </p:nvSpPr>
        <p:spPr>
          <a:xfrm>
            <a:off x="6657276" y="4667731"/>
            <a:ext cx="2364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300" dirty="0">
                <a:solidFill>
                  <a:srgbClr val="07354C"/>
                </a:solidFill>
                <a:effectLst/>
                <a:latin typeface="Archivo" panose="020B0503020202020B04" pitchFamily="34" charset="77"/>
              </a:rPr>
              <a:t>GSBFUNDRAISING.COM</a:t>
            </a:r>
            <a:endParaRPr lang="en-US" sz="1000" spc="30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04520-3627-6811-EECD-79F1AD5B1027}"/>
              </a:ext>
            </a:extLst>
          </p:cNvPr>
          <p:cNvSpPr txBox="1"/>
          <p:nvPr userDrawn="1"/>
        </p:nvSpPr>
        <p:spPr>
          <a:xfrm>
            <a:off x="1030999" y="4675425"/>
            <a:ext cx="18213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7354C"/>
                </a:solidFill>
                <a:effectLst/>
                <a:latin typeface="Archivo" panose="020B0503020202020B04" pitchFamily="34" charset="77"/>
              </a:rPr>
              <a:t>© 2024 GSB All rights reserved.</a:t>
            </a:r>
            <a:endParaRPr lang="en-US" sz="900" dirty="0"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0B9B69-968A-9BA6-3336-A73DE947F3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" t="25600" r="8419" b="-600"/>
          <a:stretch/>
        </p:blipFill>
        <p:spPr>
          <a:xfrm>
            <a:off x="6126480" y="0"/>
            <a:ext cx="3017520" cy="1920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844962-33D0-77D5-8AD1-A9C69A0DD845}"/>
              </a:ext>
            </a:extLst>
          </p:cNvPr>
          <p:cNvSpPr txBox="1"/>
          <p:nvPr userDrawn="1"/>
        </p:nvSpPr>
        <p:spPr>
          <a:xfrm>
            <a:off x="467506" y="339061"/>
            <a:ext cx="43048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spc="300" dirty="0">
                <a:solidFill>
                  <a:srgbClr val="5099A8"/>
                </a:solidFill>
                <a:latin typeface="Archivo" panose="020B0503020202020B04" pitchFamily="34" charset="77"/>
              </a:rPr>
              <a:t>STEWARDSHIP FOR ALL SEASONS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9D2A3-6104-57FB-69C0-42F7B3F4FD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863" r="26863"/>
          <a:stretch/>
        </p:blipFill>
        <p:spPr>
          <a:xfrm>
            <a:off x="2074689" y="417721"/>
            <a:ext cx="6858000" cy="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8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127" charset="-128"/>
          <a:cs typeface="ＭＳ Ｐゴシック" pitchFamily="127" charset="-128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itchFamily="127" charset="0"/>
        <a:buChar char="•"/>
        <a:defRPr sz="2400" kern="1200">
          <a:solidFill>
            <a:schemeClr val="tx1"/>
          </a:solidFill>
          <a:latin typeface="+mn-lt"/>
          <a:ea typeface="ＭＳ Ｐゴシック" pitchFamily="127" charset="-128"/>
          <a:cs typeface="ＭＳ Ｐゴシック" pitchFamily="127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itchFamily="127" charset="0"/>
        <a:buChar char="–"/>
        <a:defRPr sz="21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itchFamily="127" charset="0"/>
        <a:buChar char="•"/>
        <a:defRPr sz="18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itchFamily="127" charset="0"/>
        <a:buChar char="–"/>
        <a:defRPr sz="15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itchFamily="127" charset="0"/>
        <a:buChar char="»"/>
        <a:defRPr sz="15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B63A25-61ED-D278-06BD-7D0F8877BD6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042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064408" y="1558993"/>
            <a:ext cx="6280806" cy="262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morant Garamond" pitchFamily="2" charset="77"/>
                <a:ea typeface="ＭＳ Ｐゴシック" pitchFamily="127" charset="-128"/>
              </a:rPr>
              <a:t>More Money</a:t>
            </a:r>
          </a:p>
          <a:p>
            <a:pPr marL="0" marR="0" lvl="0" indent="0" algn="l" defTabSz="4572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morant Garamond" pitchFamily="2" charset="77"/>
                <a:ea typeface="ＭＳ Ｐゴシック" pitchFamily="127" charset="-128"/>
              </a:rPr>
              <a:t>          =      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morant Garamond" pitchFamily="2" charset="77"/>
              <a:ea typeface="ＭＳ Ｐゴシック" pitchFamily="127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morant Garamond" pitchFamily="2" charset="77"/>
                <a:ea typeface="ＭＳ Ｐゴシック" pitchFamily="127" charset="-128"/>
              </a:rPr>
              <a:t>More Ministry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795955" y="4456644"/>
            <a:ext cx="555209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BF6F26"/>
                </a:solidFill>
                <a:effectLst/>
                <a:uLnTx/>
                <a:uFillTx/>
                <a:latin typeface="Archivo" panose="020B0503020202020B04" pitchFamily="34" charset="77"/>
                <a:ea typeface="ＭＳ Ｐゴシック" pitchFamily="127" charset="-128"/>
              </a:rPr>
              <a:t>REV. PETER REUSS, CFRE, PARTNER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0F9D05-35D2-C76A-B45F-0FBE18175A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" t="34045" r="-255" b="-15"/>
          <a:stretch/>
        </p:blipFill>
        <p:spPr>
          <a:xfrm>
            <a:off x="448056" y="0"/>
            <a:ext cx="1397000" cy="17007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05CDAE-0162-32D2-1F6C-ACFE68335E18}"/>
              </a:ext>
            </a:extLst>
          </p:cNvPr>
          <p:cNvSpPr txBox="1"/>
          <p:nvPr/>
        </p:nvSpPr>
        <p:spPr>
          <a:xfrm>
            <a:off x="1986455" y="411362"/>
            <a:ext cx="66110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chivo Medium" panose="020B0503020202020B04" pitchFamily="34" charset="77"/>
                <a:ea typeface="ＭＳ Ｐゴシック" pitchFamily="127" charset="-128"/>
              </a:rPr>
              <a:t>Strengthening charitable causes to change the world through generosity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6690F8-C5DE-8C72-4246-AD56A9A59464}"/>
              </a:ext>
            </a:extLst>
          </p:cNvPr>
          <p:cNvCxnSpPr>
            <a:cxnSpLocks/>
          </p:cNvCxnSpPr>
          <p:nvPr/>
        </p:nvCxnSpPr>
        <p:spPr>
          <a:xfrm>
            <a:off x="2091559" y="315310"/>
            <a:ext cx="6253655" cy="0"/>
          </a:xfrm>
          <a:prstGeom prst="line">
            <a:avLst/>
          </a:prstGeom>
          <a:ln>
            <a:solidFill>
              <a:srgbClr val="D184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1447800" y="971550"/>
            <a:ext cx="464607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700" b="1" dirty="0">
                <a:solidFill>
                  <a:srgbClr val="D1842F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Five Steps in Gaining a Gift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E118B8-CE9A-B971-0AC9-23970DB1570F}"/>
              </a:ext>
            </a:extLst>
          </p:cNvPr>
          <p:cNvSpPr txBox="1"/>
          <p:nvPr/>
        </p:nvSpPr>
        <p:spPr>
          <a:xfrm>
            <a:off x="609600" y="1480872"/>
            <a:ext cx="7381094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104250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1. </a:t>
            </a:r>
            <a:r>
              <a:rPr lang="en-US" sz="2800" b="1" dirty="0">
                <a:solidFill>
                  <a:srgbClr val="104250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Identify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104250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	2. </a:t>
            </a:r>
            <a:r>
              <a:rPr lang="en-US" sz="2800" b="1" dirty="0">
                <a:solidFill>
                  <a:srgbClr val="104250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Inform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104250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		3. </a:t>
            </a:r>
            <a:r>
              <a:rPr lang="en-US" sz="2800" b="1" dirty="0">
                <a:solidFill>
                  <a:srgbClr val="104250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Motivate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104250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			4. </a:t>
            </a:r>
            <a:r>
              <a:rPr lang="en-US" sz="2800" b="1" dirty="0">
                <a:solidFill>
                  <a:srgbClr val="104250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Ask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104250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				5. </a:t>
            </a:r>
            <a:r>
              <a:rPr lang="en-US" sz="2800" b="1" dirty="0">
                <a:solidFill>
                  <a:srgbClr val="104250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Thank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267CB-350B-36C9-4C37-B682919DB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8">
            <a:extLst>
              <a:ext uri="{FF2B5EF4-FFF2-40B4-BE49-F238E27FC236}">
                <a16:creationId xmlns:a16="http://schemas.microsoft.com/office/drawing/2014/main" id="{0F04BF17-461B-F17F-9A36-A55544279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971550"/>
            <a:ext cx="464607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700" b="1">
                <a:solidFill>
                  <a:srgbClr val="D1842F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Five Steps in Gaining a Gift</a:t>
            </a:r>
            <a:endParaRPr lang="en-US" sz="2700" b="1" dirty="0">
              <a:solidFill>
                <a:srgbClr val="D1842F"/>
              </a:solidFill>
              <a:latin typeface="Archivo" panose="020B0503020202020B04" pitchFamily="34" charset="77"/>
              <a:ea typeface="Cambria" pitchFamily="127" charset="0"/>
              <a:cs typeface="Cambria" pitchFamily="127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360E6-E5FD-DA8B-6F21-A288876DBC7D}"/>
              </a:ext>
            </a:extLst>
          </p:cNvPr>
          <p:cNvSpPr txBox="1"/>
          <p:nvPr/>
        </p:nvSpPr>
        <p:spPr>
          <a:xfrm>
            <a:off x="609600" y="1480872"/>
            <a:ext cx="7381094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104250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1. </a:t>
            </a:r>
            <a:r>
              <a:rPr lang="en-US" sz="2800" b="1" dirty="0">
                <a:solidFill>
                  <a:srgbClr val="104250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Identify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104250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	2. </a:t>
            </a:r>
            <a:r>
              <a:rPr lang="en-US" sz="2800" b="1" dirty="0">
                <a:solidFill>
                  <a:srgbClr val="104250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Inform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104250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		3. </a:t>
            </a:r>
            <a:r>
              <a:rPr lang="en-US" sz="2800" b="1" dirty="0">
                <a:solidFill>
                  <a:srgbClr val="104250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Motivate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104250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			4. </a:t>
            </a:r>
            <a:r>
              <a:rPr lang="en-US" sz="2800" b="1" dirty="0">
                <a:solidFill>
                  <a:srgbClr val="104250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Ask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104250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				5. </a:t>
            </a:r>
            <a:r>
              <a:rPr lang="en-US" sz="2800" b="1" dirty="0">
                <a:solidFill>
                  <a:srgbClr val="104250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Thank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3E0C17-F772-FA13-0336-C8DA63DC2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8600" y="2759782"/>
            <a:ext cx="2895600" cy="197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79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BF9C7-D023-B2DE-3D01-7E40504C6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8">
            <a:extLst>
              <a:ext uri="{FF2B5EF4-FFF2-40B4-BE49-F238E27FC236}">
                <a16:creationId xmlns:a16="http://schemas.microsoft.com/office/drawing/2014/main" id="{80702B94-9750-4594-1C8B-01FA96C48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93" y="2343150"/>
            <a:ext cx="58150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700" b="1" dirty="0">
                <a:solidFill>
                  <a:srgbClr val="2F4F69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Telling your ministry story</a:t>
            </a:r>
          </a:p>
        </p:txBody>
      </p:sp>
    </p:spTree>
    <p:extLst>
      <p:ext uri="{BB962C8B-B14F-4D97-AF65-F5344CB8AC3E}">
        <p14:creationId xmlns:p14="http://schemas.microsoft.com/office/powerpoint/2010/main" val="418693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FD379-9064-161A-107E-D0CE3A3CC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8">
            <a:extLst>
              <a:ext uri="{FF2B5EF4-FFF2-40B4-BE49-F238E27FC236}">
                <a16:creationId xmlns:a16="http://schemas.microsoft.com/office/drawing/2014/main" id="{3B5AF9BA-EBE2-6886-A080-98431A869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93" y="2343150"/>
            <a:ext cx="58150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700" b="1" dirty="0">
                <a:solidFill>
                  <a:srgbClr val="2F4F69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If money were available, what bold thing could your church do? </a:t>
            </a:r>
          </a:p>
        </p:txBody>
      </p:sp>
    </p:spTree>
    <p:extLst>
      <p:ext uri="{BB962C8B-B14F-4D97-AF65-F5344CB8AC3E}">
        <p14:creationId xmlns:p14="http://schemas.microsoft.com/office/powerpoint/2010/main" val="201872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BB9F9-F772-24DA-1EB5-C0E9A579C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8">
            <a:extLst>
              <a:ext uri="{FF2B5EF4-FFF2-40B4-BE49-F238E27FC236}">
                <a16:creationId xmlns:a16="http://schemas.microsoft.com/office/drawing/2014/main" id="{EF76E3F0-1798-E6F7-E519-AAC94EC26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93" y="1047750"/>
            <a:ext cx="581501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700" b="1" dirty="0">
                <a:solidFill>
                  <a:srgbClr val="2F4F69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Stewardship for All Seasons</a:t>
            </a:r>
          </a:p>
          <a:p>
            <a:pPr algn="ctr"/>
            <a:endParaRPr lang="en-US" sz="2700" b="1" dirty="0">
              <a:solidFill>
                <a:srgbClr val="2F4F69"/>
              </a:solidFill>
              <a:latin typeface="Archivo" panose="020B0503020202020B04" pitchFamily="34" charset="77"/>
              <a:ea typeface="Cambria" pitchFamily="127" charset="0"/>
              <a:cs typeface="Cambria" pitchFamily="127" charset="0"/>
            </a:endParaRPr>
          </a:p>
          <a:p>
            <a:pPr algn="ctr"/>
            <a:r>
              <a:rPr lang="en-US" sz="2700" dirty="0">
                <a:solidFill>
                  <a:srgbClr val="2F4F69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Virtual Informational Session</a:t>
            </a:r>
          </a:p>
          <a:p>
            <a:pPr algn="ctr"/>
            <a:r>
              <a:rPr lang="en-US" sz="2700" dirty="0">
                <a:solidFill>
                  <a:srgbClr val="2F4F69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Thursday, April 3, 6:00</a:t>
            </a:r>
          </a:p>
          <a:p>
            <a:pPr algn="ctr"/>
            <a:endParaRPr lang="en-US" sz="2700" dirty="0">
              <a:solidFill>
                <a:srgbClr val="2F4F69"/>
              </a:solidFill>
              <a:latin typeface="Archivo" panose="020B0503020202020B04" pitchFamily="34" charset="77"/>
              <a:ea typeface="Cambria" pitchFamily="127" charset="0"/>
              <a:cs typeface="Cambria" pitchFamily="127" charset="0"/>
            </a:endParaRPr>
          </a:p>
          <a:p>
            <a:pPr algn="ctr"/>
            <a:endParaRPr lang="en-US" sz="2700" dirty="0">
              <a:solidFill>
                <a:srgbClr val="2F4F69"/>
              </a:solidFill>
              <a:latin typeface="Archivo" panose="020B0503020202020B04" pitchFamily="34" charset="77"/>
              <a:ea typeface="Cambria" pitchFamily="127" charset="0"/>
              <a:cs typeface="Cambria" pitchFamily="127" charset="0"/>
            </a:endParaRPr>
          </a:p>
          <a:p>
            <a:pPr algn="ctr"/>
            <a:r>
              <a:rPr lang="en-US" sz="2700" dirty="0">
                <a:solidFill>
                  <a:srgbClr val="2F4F69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Rev. Peter Reuss, CFRE</a:t>
            </a:r>
          </a:p>
          <a:p>
            <a:pPr algn="ctr"/>
            <a:r>
              <a:rPr lang="en-US" sz="2700" dirty="0">
                <a:solidFill>
                  <a:srgbClr val="2F4F69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reuss@gsbfr.com</a:t>
            </a:r>
          </a:p>
        </p:txBody>
      </p:sp>
    </p:spTree>
    <p:extLst>
      <p:ext uri="{BB962C8B-B14F-4D97-AF65-F5344CB8AC3E}">
        <p14:creationId xmlns:p14="http://schemas.microsoft.com/office/powerpoint/2010/main" val="347759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1664493" y="2571750"/>
            <a:ext cx="58150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700" b="1" dirty="0">
                <a:solidFill>
                  <a:srgbClr val="2F4F69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Where are you now?</a:t>
            </a:r>
          </a:p>
        </p:txBody>
      </p:sp>
    </p:spTree>
    <p:extLst>
      <p:ext uri="{BB962C8B-B14F-4D97-AF65-F5344CB8AC3E}">
        <p14:creationId xmlns:p14="http://schemas.microsoft.com/office/powerpoint/2010/main" val="353986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59E5B-7B7A-A28A-9E51-A345F2E81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8">
            <a:extLst>
              <a:ext uri="{FF2B5EF4-FFF2-40B4-BE49-F238E27FC236}">
                <a16:creationId xmlns:a16="http://schemas.microsoft.com/office/drawing/2014/main" id="{58D7E30C-6874-EBB2-9C47-F0735694D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93" y="2571750"/>
            <a:ext cx="58150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700" b="1" dirty="0">
                <a:solidFill>
                  <a:srgbClr val="2F4F69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Why do people give to your church?</a:t>
            </a:r>
          </a:p>
        </p:txBody>
      </p:sp>
    </p:spTree>
    <p:extLst>
      <p:ext uri="{BB962C8B-B14F-4D97-AF65-F5344CB8AC3E}">
        <p14:creationId xmlns:p14="http://schemas.microsoft.com/office/powerpoint/2010/main" val="234671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D256C-7B40-EC88-D369-939EE6371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8">
            <a:extLst>
              <a:ext uri="{FF2B5EF4-FFF2-40B4-BE49-F238E27FC236}">
                <a16:creationId xmlns:a16="http://schemas.microsoft.com/office/drawing/2014/main" id="{9CE921DE-5F44-DE1A-2E16-920C0BF83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93" y="2571750"/>
            <a:ext cx="58150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700" b="1" dirty="0">
                <a:solidFill>
                  <a:srgbClr val="2F4F69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Focus on the Individual</a:t>
            </a:r>
          </a:p>
        </p:txBody>
      </p:sp>
    </p:spTree>
    <p:extLst>
      <p:ext uri="{BB962C8B-B14F-4D97-AF65-F5344CB8AC3E}">
        <p14:creationId xmlns:p14="http://schemas.microsoft.com/office/powerpoint/2010/main" val="69055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8BC23-1E3D-618F-2839-6E41A5411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8">
            <a:extLst>
              <a:ext uri="{FF2B5EF4-FFF2-40B4-BE49-F238E27FC236}">
                <a16:creationId xmlns:a16="http://schemas.microsoft.com/office/drawing/2014/main" id="{4AF12751-C931-7224-8BB2-10053A5F5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93" y="2571750"/>
            <a:ext cx="58150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700" b="1" dirty="0">
                <a:solidFill>
                  <a:srgbClr val="2F4F69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Not a Tithe!</a:t>
            </a:r>
          </a:p>
        </p:txBody>
      </p:sp>
    </p:spTree>
    <p:extLst>
      <p:ext uri="{BB962C8B-B14F-4D97-AF65-F5344CB8AC3E}">
        <p14:creationId xmlns:p14="http://schemas.microsoft.com/office/powerpoint/2010/main" val="196933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81439-5EB2-3100-5453-56514C2FB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8">
            <a:extLst>
              <a:ext uri="{FF2B5EF4-FFF2-40B4-BE49-F238E27FC236}">
                <a16:creationId xmlns:a16="http://schemas.microsoft.com/office/drawing/2014/main" id="{F05F93B8-AB9B-711C-CD41-BFE1B23A4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93" y="2571750"/>
            <a:ext cx="58150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700" b="1" dirty="0">
                <a:solidFill>
                  <a:srgbClr val="2F4F69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Growing in Giving is Possible!</a:t>
            </a:r>
          </a:p>
        </p:txBody>
      </p:sp>
    </p:spTree>
    <p:extLst>
      <p:ext uri="{BB962C8B-B14F-4D97-AF65-F5344CB8AC3E}">
        <p14:creationId xmlns:p14="http://schemas.microsoft.com/office/powerpoint/2010/main" val="416321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25654-4C29-94D8-CF1A-A0C88DD6F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8">
            <a:extLst>
              <a:ext uri="{FF2B5EF4-FFF2-40B4-BE49-F238E27FC236}">
                <a16:creationId xmlns:a16="http://schemas.microsoft.com/office/drawing/2014/main" id="{51577DD5-7843-3118-EECA-52E447AE0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93" y="2571750"/>
            <a:ext cx="58150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700" b="1" dirty="0">
                <a:solidFill>
                  <a:srgbClr val="2F4F69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Why do people give to your church?</a:t>
            </a:r>
          </a:p>
        </p:txBody>
      </p:sp>
    </p:spTree>
    <p:extLst>
      <p:ext uri="{BB962C8B-B14F-4D97-AF65-F5344CB8AC3E}">
        <p14:creationId xmlns:p14="http://schemas.microsoft.com/office/powerpoint/2010/main" val="114294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FCD93-1BCB-C013-25C5-E1A439FE9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8">
            <a:extLst>
              <a:ext uri="{FF2B5EF4-FFF2-40B4-BE49-F238E27FC236}">
                <a16:creationId xmlns:a16="http://schemas.microsoft.com/office/drawing/2014/main" id="{27F11BA0-7896-A057-627B-EC75D6AC7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93" y="1136266"/>
            <a:ext cx="58150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700" b="1" dirty="0">
                <a:solidFill>
                  <a:srgbClr val="2F4F69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Grounded in Faith</a:t>
            </a:r>
          </a:p>
          <a:p>
            <a:pPr algn="ctr"/>
            <a:endParaRPr lang="en-US" sz="2700" b="1" dirty="0">
              <a:solidFill>
                <a:srgbClr val="2F4F69"/>
              </a:solidFill>
              <a:latin typeface="Archivo" panose="020B0503020202020B04" pitchFamily="34" charset="77"/>
              <a:ea typeface="Cambria" pitchFamily="127" charset="0"/>
              <a:cs typeface="Cambria" pitchFamily="127" charset="0"/>
            </a:endParaRPr>
          </a:p>
          <a:p>
            <a:pPr algn="ctr"/>
            <a:r>
              <a:rPr lang="en-US" sz="2700" b="1" dirty="0">
                <a:solidFill>
                  <a:srgbClr val="2F4F69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Where your treasure is, </a:t>
            </a:r>
          </a:p>
          <a:p>
            <a:pPr algn="ctr"/>
            <a:r>
              <a:rPr lang="en-US" sz="2700" b="1" dirty="0">
                <a:solidFill>
                  <a:srgbClr val="2F4F69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there your heart will be also.</a:t>
            </a:r>
          </a:p>
          <a:p>
            <a:pPr algn="ctr"/>
            <a:endParaRPr lang="en-US" sz="2700" b="1" dirty="0">
              <a:solidFill>
                <a:srgbClr val="2F4F69"/>
              </a:solidFill>
              <a:latin typeface="Archivo" panose="020B0503020202020B04" pitchFamily="34" charset="77"/>
              <a:ea typeface="Cambria" pitchFamily="127" charset="0"/>
              <a:cs typeface="Cambria" pitchFamily="127" charset="0"/>
            </a:endParaRPr>
          </a:p>
          <a:p>
            <a:pPr algn="ctr"/>
            <a:r>
              <a:rPr lang="en-US" sz="2700" b="1" dirty="0">
                <a:solidFill>
                  <a:srgbClr val="2F4F69"/>
                </a:solidFill>
                <a:latin typeface="Archivo" panose="020B0503020202020B04" pitchFamily="34" charset="77"/>
                <a:ea typeface="Cambria" pitchFamily="127" charset="0"/>
                <a:cs typeface="Cambria" pitchFamily="127" charset="0"/>
              </a:rPr>
              <a:t>Matthew 6:21</a:t>
            </a:r>
          </a:p>
        </p:txBody>
      </p:sp>
    </p:spTree>
    <p:extLst>
      <p:ext uri="{BB962C8B-B14F-4D97-AF65-F5344CB8AC3E}">
        <p14:creationId xmlns:p14="http://schemas.microsoft.com/office/powerpoint/2010/main" val="213515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7A21F-9736-2F8B-5C01-F035DF79F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8">
            <a:extLst>
              <a:ext uri="{FF2B5EF4-FFF2-40B4-BE49-F238E27FC236}">
                <a16:creationId xmlns:a16="http://schemas.microsoft.com/office/drawing/2014/main" id="{1481D0F4-487F-B160-8E3C-4DB2F7B78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36266"/>
            <a:ext cx="883919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127" charset="0"/>
                <a:ea typeface="Cambria" pitchFamily="127" charset="0"/>
                <a:cs typeface="Cambria" pitchFamily="127" charset="0"/>
              </a:rPr>
              <a:t>Fundraising is proclaiming what we believe in such a way that we offer other people an opportunity to participate with us in our vision and mission.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127" charset="0"/>
              <a:ea typeface="Cambria" pitchFamily="127" charset="0"/>
              <a:cs typeface="Cambria" pitchFamily="127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127" charset="0"/>
                <a:ea typeface="Cambria" pitchFamily="127" charset="0"/>
                <a:cs typeface="Cambria" pitchFamily="127" charset="0"/>
              </a:rPr>
              <a:t>Fundraising is precisely the opposite of begging. When we seek to raise funds we are not saying, “Please, could you help us out because lately it’s been hard.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127" charset="0"/>
              <a:ea typeface="Cambria" pitchFamily="127" charset="0"/>
              <a:cs typeface="Cambria" pitchFamily="127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127" charset="0"/>
                <a:ea typeface="Cambria" pitchFamily="127" charset="0"/>
                <a:cs typeface="Cambria" pitchFamily="127" charset="0"/>
              </a:rPr>
              <a:t>Rather, we are declaring, “We have a vision that is amazing and exciting. We are inviting you to invest yourself through the resources God had given you…in this work to which God has called us.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127" charset="0"/>
              <a:ea typeface="Cambria" pitchFamily="127" charset="0"/>
              <a:cs typeface="Cambria" pitchFamily="127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127" charset="0"/>
                <a:ea typeface="Cambria" pitchFamily="127" charset="0"/>
                <a:cs typeface="Cambria" pitchFamily="127" charset="0"/>
              </a:rPr>
              <a:t>Henri Nouwen, </a:t>
            </a:r>
            <a:r>
              <a:rPr kumimoji="0" lang="en-US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127" charset="0"/>
                <a:ea typeface="Cambria" pitchFamily="127" charset="0"/>
                <a:cs typeface="Cambria" pitchFamily="127" charset="0"/>
              </a:rPr>
              <a:t>A Spirituality of Fundraising</a:t>
            </a:r>
          </a:p>
        </p:txBody>
      </p:sp>
    </p:spTree>
    <p:extLst>
      <p:ext uri="{BB962C8B-B14F-4D97-AF65-F5344CB8AC3E}">
        <p14:creationId xmlns:p14="http://schemas.microsoft.com/office/powerpoint/2010/main" val="4124631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287</Words>
  <Application>Microsoft Office PowerPoint</Application>
  <PresentationFormat>On-screen Show (16:9)</PresentationFormat>
  <Paragraphs>46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Archivo</vt:lpstr>
      <vt:lpstr>Archivo Medium</vt:lpstr>
      <vt:lpstr>Arial</vt:lpstr>
      <vt:lpstr>Calibri</vt:lpstr>
      <vt:lpstr>Cormorant Garamond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Troy McQuillen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Troy McQuillen User</dc:creator>
  <cp:lastModifiedBy>Peter Reuss</cp:lastModifiedBy>
  <cp:revision>19</cp:revision>
  <dcterms:created xsi:type="dcterms:W3CDTF">2013-02-13T17:06:29Z</dcterms:created>
  <dcterms:modified xsi:type="dcterms:W3CDTF">2025-03-12T14:01:57Z</dcterms:modified>
</cp:coreProperties>
</file>