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Lst>
  <p:sldSz cx="18288000" cy="10287000"/>
  <p:notesSz cx="6858000" cy="9144000"/>
  <p:embeddedFontLst>
    <p:embeddedFont>
      <p:font typeface="Whitman-BoldLF" charset="1" panose="02000503070000020004"/>
      <p:regular r:id="rId9"/>
    </p:embeddedFont>
    <p:embeddedFont>
      <p:font typeface="Alex Brush" charset="1" panose="000000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jpeg" Type="http://schemas.openxmlformats.org/officeDocument/2006/relationships/image"/><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 Id="rId7" Target="../media/image7.jpeg" Type="http://schemas.openxmlformats.org/officeDocument/2006/relationships/image"/><Relationship Id="rId8" Target="../media/image8.jpeg" Type="http://schemas.openxmlformats.org/officeDocument/2006/relationships/image"/><Relationship Id="rId9" Target="../media/image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2855">
                <a:alpha val="100000"/>
              </a:srgbClr>
            </a:gs>
            <a:gs pos="100000">
              <a:srgbClr val="00859B">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2847469"/>
            <a:ext cx="16673862" cy="4977765"/>
          </a:xfrm>
          <a:prstGeom prst="rect">
            <a:avLst/>
          </a:prstGeom>
        </p:spPr>
        <p:txBody>
          <a:bodyPr anchor="t" rtlCol="false" tIns="0" lIns="0" bIns="0" rIns="0">
            <a:spAutoFit/>
          </a:bodyPr>
          <a:lstStyle/>
          <a:p>
            <a:pPr algn="l">
              <a:lnSpc>
                <a:spcPts val="6479"/>
              </a:lnSpc>
            </a:pPr>
            <a:r>
              <a:rPr lang="en-US" sz="5999">
                <a:solidFill>
                  <a:srgbClr val="FFFFFF"/>
                </a:solidFill>
                <a:latin typeface="Whitman-BoldLF"/>
                <a:ea typeface="Whitman-BoldLF"/>
                <a:cs typeface="Whitman-BoldLF"/>
                <a:sym typeface="Whitman-BoldLF"/>
              </a:rPr>
              <a:t>We give thanks to you and your congregation for your partnership in this ministry we share, and for your Mission Support. Together we accompany one another in times of challenge and joy, seeking the common good as we bear witness to the love of God that makes possible our love of neighbor. </a:t>
            </a:r>
          </a:p>
        </p:txBody>
      </p:sp>
      <p:sp>
        <p:nvSpPr>
          <p:cNvPr name="Freeform 3" id="3"/>
          <p:cNvSpPr/>
          <p:nvPr/>
        </p:nvSpPr>
        <p:spPr>
          <a:xfrm flipH="false" flipV="false" rot="0">
            <a:off x="13032946" y="8203347"/>
            <a:ext cx="4669616" cy="1546841"/>
          </a:xfrm>
          <a:custGeom>
            <a:avLst/>
            <a:gdLst/>
            <a:ahLst/>
            <a:cxnLst/>
            <a:rect r="r" b="b" t="t" l="l"/>
            <a:pathLst>
              <a:path h="1546841" w="4669616">
                <a:moveTo>
                  <a:pt x="0" y="0"/>
                </a:moveTo>
                <a:lnTo>
                  <a:pt x="4669616" y="0"/>
                </a:lnTo>
                <a:lnTo>
                  <a:pt x="4669616" y="1546841"/>
                </a:lnTo>
                <a:lnTo>
                  <a:pt x="0" y="1546841"/>
                </a:lnTo>
                <a:lnTo>
                  <a:pt x="0" y="0"/>
                </a:lnTo>
                <a:close/>
              </a:path>
            </a:pathLst>
          </a:custGeom>
          <a:blipFill>
            <a:blip r:embed="rId2"/>
            <a:stretch>
              <a:fillRect l="0" t="0" r="0" b="0"/>
            </a:stretch>
          </a:blipFill>
        </p:spPr>
      </p:sp>
      <p:sp>
        <p:nvSpPr>
          <p:cNvPr name="TextBox 4" id="4"/>
          <p:cNvSpPr txBox="true"/>
          <p:nvPr/>
        </p:nvSpPr>
        <p:spPr>
          <a:xfrm rot="0">
            <a:off x="1028700" y="547306"/>
            <a:ext cx="13645520" cy="1882801"/>
          </a:xfrm>
          <a:prstGeom prst="rect">
            <a:avLst/>
          </a:prstGeom>
        </p:spPr>
        <p:txBody>
          <a:bodyPr anchor="t" rtlCol="false" tIns="0" lIns="0" bIns="0" rIns="0">
            <a:spAutoFit/>
          </a:bodyPr>
          <a:lstStyle/>
          <a:p>
            <a:pPr algn="l">
              <a:lnSpc>
                <a:spcPts val="15398"/>
              </a:lnSpc>
              <a:spcBef>
                <a:spcPct val="0"/>
              </a:spcBef>
            </a:pPr>
            <a:r>
              <a:rPr lang="en-US" sz="10998">
                <a:solidFill>
                  <a:srgbClr val="FFFFFF"/>
                </a:solidFill>
                <a:latin typeface="Alex Brush"/>
                <a:ea typeface="Alex Brush"/>
                <a:cs typeface="Alex Brush"/>
                <a:sym typeface="Alex Brush"/>
              </a:rPr>
              <a:t>Beloveds,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2855">
                <a:alpha val="100000"/>
              </a:srgbClr>
            </a:gs>
            <a:gs pos="100000">
              <a:srgbClr val="00859B">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1073016" y="6744856"/>
            <a:ext cx="6731763" cy="3092444"/>
          </a:xfrm>
          <a:custGeom>
            <a:avLst/>
            <a:gdLst/>
            <a:ahLst/>
            <a:cxnLst/>
            <a:rect r="r" b="b" t="t" l="l"/>
            <a:pathLst>
              <a:path h="3092444" w="6731763">
                <a:moveTo>
                  <a:pt x="0" y="0"/>
                </a:moveTo>
                <a:lnTo>
                  <a:pt x="6731764" y="0"/>
                </a:lnTo>
                <a:lnTo>
                  <a:pt x="6731764" y="3092444"/>
                </a:lnTo>
                <a:lnTo>
                  <a:pt x="0" y="3092444"/>
                </a:lnTo>
                <a:lnTo>
                  <a:pt x="0" y="0"/>
                </a:lnTo>
                <a:close/>
              </a:path>
            </a:pathLst>
          </a:custGeom>
          <a:blipFill>
            <a:blip r:embed="rId2"/>
            <a:stretch>
              <a:fillRect l="0" t="-16758" r="-158" b="-46762"/>
            </a:stretch>
          </a:blipFill>
          <a:ln w="38100" cap="sq">
            <a:solidFill>
              <a:srgbClr val="FFFFFF"/>
            </a:solidFill>
            <a:prstDash val="solid"/>
            <a:miter/>
          </a:ln>
        </p:spPr>
      </p:sp>
      <p:sp>
        <p:nvSpPr>
          <p:cNvPr name="Freeform 3" id="3"/>
          <p:cNvSpPr/>
          <p:nvPr/>
        </p:nvSpPr>
        <p:spPr>
          <a:xfrm flipH="false" flipV="false" rot="0">
            <a:off x="6963232" y="4014379"/>
            <a:ext cx="5430199" cy="3238605"/>
          </a:xfrm>
          <a:custGeom>
            <a:avLst/>
            <a:gdLst/>
            <a:ahLst/>
            <a:cxnLst/>
            <a:rect r="r" b="b" t="t" l="l"/>
            <a:pathLst>
              <a:path h="3238605" w="5430199">
                <a:moveTo>
                  <a:pt x="0" y="0"/>
                </a:moveTo>
                <a:lnTo>
                  <a:pt x="5430199" y="0"/>
                </a:lnTo>
                <a:lnTo>
                  <a:pt x="5430199" y="3238605"/>
                </a:lnTo>
                <a:lnTo>
                  <a:pt x="0" y="3238605"/>
                </a:lnTo>
                <a:lnTo>
                  <a:pt x="0" y="0"/>
                </a:lnTo>
                <a:close/>
              </a:path>
            </a:pathLst>
          </a:custGeom>
          <a:blipFill>
            <a:blip r:embed="rId3"/>
            <a:stretch>
              <a:fillRect l="0" t="-25753" r="0" b="0"/>
            </a:stretch>
          </a:blipFill>
          <a:ln w="38100" cap="sq">
            <a:solidFill>
              <a:srgbClr val="FFFFFF"/>
            </a:solidFill>
            <a:prstDash val="solid"/>
            <a:miter/>
          </a:ln>
        </p:spPr>
      </p:sp>
      <p:sp>
        <p:nvSpPr>
          <p:cNvPr name="Freeform 4" id="4"/>
          <p:cNvSpPr/>
          <p:nvPr/>
        </p:nvSpPr>
        <p:spPr>
          <a:xfrm flipH="false" flipV="false" rot="0">
            <a:off x="308291" y="6714452"/>
            <a:ext cx="7296218" cy="3122848"/>
          </a:xfrm>
          <a:custGeom>
            <a:avLst/>
            <a:gdLst/>
            <a:ahLst/>
            <a:cxnLst/>
            <a:rect r="r" b="b" t="t" l="l"/>
            <a:pathLst>
              <a:path h="3122848" w="7296218">
                <a:moveTo>
                  <a:pt x="0" y="0"/>
                </a:moveTo>
                <a:lnTo>
                  <a:pt x="7296218" y="0"/>
                </a:lnTo>
                <a:lnTo>
                  <a:pt x="7296218" y="3122848"/>
                </a:lnTo>
                <a:lnTo>
                  <a:pt x="0" y="3122848"/>
                </a:lnTo>
                <a:lnTo>
                  <a:pt x="0" y="0"/>
                </a:lnTo>
                <a:close/>
              </a:path>
            </a:pathLst>
          </a:custGeom>
          <a:blipFill>
            <a:blip r:embed="rId4"/>
            <a:stretch>
              <a:fillRect l="0" t="0" r="0" b="-55759"/>
            </a:stretch>
          </a:blipFill>
          <a:ln w="38100" cap="sq">
            <a:solidFill>
              <a:srgbClr val="FFFFFF"/>
            </a:solidFill>
            <a:prstDash val="solid"/>
            <a:miter/>
          </a:ln>
        </p:spPr>
      </p:sp>
      <p:sp>
        <p:nvSpPr>
          <p:cNvPr name="Freeform 5" id="5"/>
          <p:cNvSpPr/>
          <p:nvPr/>
        </p:nvSpPr>
        <p:spPr>
          <a:xfrm flipH="false" flipV="false" rot="0">
            <a:off x="11026425" y="473493"/>
            <a:ext cx="6658575" cy="3633680"/>
          </a:xfrm>
          <a:custGeom>
            <a:avLst/>
            <a:gdLst/>
            <a:ahLst/>
            <a:cxnLst/>
            <a:rect r="r" b="b" t="t" l="l"/>
            <a:pathLst>
              <a:path h="3633680" w="6658575">
                <a:moveTo>
                  <a:pt x="0" y="0"/>
                </a:moveTo>
                <a:lnTo>
                  <a:pt x="6658575" y="0"/>
                </a:lnTo>
                <a:lnTo>
                  <a:pt x="6658575" y="3633680"/>
                </a:lnTo>
                <a:lnTo>
                  <a:pt x="0" y="3633680"/>
                </a:lnTo>
                <a:lnTo>
                  <a:pt x="0" y="0"/>
                </a:lnTo>
                <a:close/>
              </a:path>
            </a:pathLst>
          </a:custGeom>
          <a:blipFill>
            <a:blip r:embed="rId5"/>
            <a:stretch>
              <a:fillRect l="0" t="-28417" r="-5118" b="0"/>
            </a:stretch>
          </a:blipFill>
          <a:ln w="38100" cap="sq">
            <a:solidFill>
              <a:srgbClr val="FFFFFF"/>
            </a:solidFill>
            <a:prstDash val="solid"/>
            <a:miter/>
          </a:ln>
        </p:spPr>
      </p:sp>
      <p:sp>
        <p:nvSpPr>
          <p:cNvPr name="Freeform 6" id="6"/>
          <p:cNvSpPr/>
          <p:nvPr/>
        </p:nvSpPr>
        <p:spPr>
          <a:xfrm flipH="false" flipV="false" rot="0">
            <a:off x="308291" y="491868"/>
            <a:ext cx="6108016" cy="3522511"/>
          </a:xfrm>
          <a:custGeom>
            <a:avLst/>
            <a:gdLst/>
            <a:ahLst/>
            <a:cxnLst/>
            <a:rect r="r" b="b" t="t" l="l"/>
            <a:pathLst>
              <a:path h="3522511" w="6108016">
                <a:moveTo>
                  <a:pt x="0" y="0"/>
                </a:moveTo>
                <a:lnTo>
                  <a:pt x="6108016" y="0"/>
                </a:lnTo>
                <a:lnTo>
                  <a:pt x="6108016" y="3522511"/>
                </a:lnTo>
                <a:lnTo>
                  <a:pt x="0" y="3522511"/>
                </a:lnTo>
                <a:lnTo>
                  <a:pt x="0" y="0"/>
                </a:lnTo>
                <a:close/>
              </a:path>
            </a:pathLst>
          </a:custGeom>
          <a:blipFill>
            <a:blip r:embed="rId6"/>
            <a:stretch>
              <a:fillRect l="-3153" t="-19244" r="0" b="0"/>
            </a:stretch>
          </a:blipFill>
          <a:ln w="38100" cap="sq">
            <a:solidFill>
              <a:srgbClr val="FFFFFF"/>
            </a:solidFill>
            <a:prstDash val="solid"/>
            <a:miter/>
          </a:ln>
        </p:spPr>
      </p:sp>
      <p:sp>
        <p:nvSpPr>
          <p:cNvPr name="Freeform 7" id="7"/>
          <p:cNvSpPr/>
          <p:nvPr/>
        </p:nvSpPr>
        <p:spPr>
          <a:xfrm flipH="false" flipV="false" rot="0">
            <a:off x="5675277" y="638661"/>
            <a:ext cx="5895693" cy="3930462"/>
          </a:xfrm>
          <a:custGeom>
            <a:avLst/>
            <a:gdLst/>
            <a:ahLst/>
            <a:cxnLst/>
            <a:rect r="r" b="b" t="t" l="l"/>
            <a:pathLst>
              <a:path h="3930462" w="5895693">
                <a:moveTo>
                  <a:pt x="0" y="0"/>
                </a:moveTo>
                <a:lnTo>
                  <a:pt x="5895694" y="0"/>
                </a:lnTo>
                <a:lnTo>
                  <a:pt x="5895694" y="3930462"/>
                </a:lnTo>
                <a:lnTo>
                  <a:pt x="0" y="3930462"/>
                </a:lnTo>
                <a:lnTo>
                  <a:pt x="0" y="0"/>
                </a:lnTo>
                <a:close/>
              </a:path>
            </a:pathLst>
          </a:custGeom>
          <a:blipFill>
            <a:blip r:embed="rId7"/>
            <a:stretch>
              <a:fillRect l="0" t="0" r="0" b="0"/>
            </a:stretch>
          </a:blipFill>
          <a:ln w="38100" cap="sq">
            <a:solidFill>
              <a:srgbClr val="FFFFFF"/>
            </a:solidFill>
            <a:prstDash val="solid"/>
            <a:miter/>
          </a:ln>
        </p:spPr>
      </p:sp>
      <p:sp>
        <p:nvSpPr>
          <p:cNvPr name="Freeform 8" id="8"/>
          <p:cNvSpPr/>
          <p:nvPr/>
        </p:nvSpPr>
        <p:spPr>
          <a:xfrm flipH="false" flipV="false" rot="0">
            <a:off x="12357550" y="3470800"/>
            <a:ext cx="5673275" cy="3782184"/>
          </a:xfrm>
          <a:custGeom>
            <a:avLst/>
            <a:gdLst/>
            <a:ahLst/>
            <a:cxnLst/>
            <a:rect r="r" b="b" t="t" l="l"/>
            <a:pathLst>
              <a:path h="3782184" w="5673275">
                <a:moveTo>
                  <a:pt x="0" y="0"/>
                </a:moveTo>
                <a:lnTo>
                  <a:pt x="5673275" y="0"/>
                </a:lnTo>
                <a:lnTo>
                  <a:pt x="5673275" y="3782184"/>
                </a:lnTo>
                <a:lnTo>
                  <a:pt x="0" y="3782184"/>
                </a:lnTo>
                <a:lnTo>
                  <a:pt x="0" y="0"/>
                </a:lnTo>
                <a:close/>
              </a:path>
            </a:pathLst>
          </a:custGeom>
          <a:blipFill>
            <a:blip r:embed="rId8"/>
            <a:stretch>
              <a:fillRect l="0" t="0" r="0" b="0"/>
            </a:stretch>
          </a:blipFill>
          <a:ln w="38100" cap="sq">
            <a:solidFill>
              <a:srgbClr val="FFFFFF"/>
            </a:solidFill>
            <a:prstDash val="solid"/>
            <a:miter/>
          </a:ln>
        </p:spPr>
      </p:sp>
      <p:sp>
        <p:nvSpPr>
          <p:cNvPr name="Freeform 9" id="9"/>
          <p:cNvSpPr/>
          <p:nvPr/>
        </p:nvSpPr>
        <p:spPr>
          <a:xfrm flipH="false" flipV="false" rot="0">
            <a:off x="693372" y="3752309"/>
            <a:ext cx="6390022" cy="3290861"/>
          </a:xfrm>
          <a:custGeom>
            <a:avLst/>
            <a:gdLst/>
            <a:ahLst/>
            <a:cxnLst/>
            <a:rect r="r" b="b" t="t" l="l"/>
            <a:pathLst>
              <a:path h="3290861" w="6390022">
                <a:moveTo>
                  <a:pt x="0" y="0"/>
                </a:moveTo>
                <a:lnTo>
                  <a:pt x="6390022" y="0"/>
                </a:lnTo>
                <a:lnTo>
                  <a:pt x="6390022" y="3290861"/>
                </a:lnTo>
                <a:lnTo>
                  <a:pt x="0" y="3290861"/>
                </a:lnTo>
                <a:lnTo>
                  <a:pt x="0" y="0"/>
                </a:lnTo>
                <a:close/>
              </a:path>
            </a:pathLst>
          </a:custGeom>
          <a:blipFill>
            <a:blip r:embed="rId9"/>
            <a:stretch>
              <a:fillRect l="0" t="0" r="0" b="0"/>
            </a:stretch>
          </a:blipFill>
          <a:ln w="38100" cap="sq">
            <a:solidFill>
              <a:srgbClr val="FFFFFF"/>
            </a:solidFill>
            <a:prstDash val="solid"/>
            <a:miter/>
          </a:ln>
        </p:spPr>
      </p:sp>
      <p:sp>
        <p:nvSpPr>
          <p:cNvPr name="Freeform 10" id="10"/>
          <p:cNvSpPr/>
          <p:nvPr/>
        </p:nvSpPr>
        <p:spPr>
          <a:xfrm flipH="false" flipV="false" rot="0">
            <a:off x="6583047" y="6910265"/>
            <a:ext cx="4537594" cy="3155454"/>
          </a:xfrm>
          <a:custGeom>
            <a:avLst/>
            <a:gdLst/>
            <a:ahLst/>
            <a:cxnLst/>
            <a:rect r="r" b="b" t="t" l="l"/>
            <a:pathLst>
              <a:path h="3155454" w="4537594">
                <a:moveTo>
                  <a:pt x="0" y="0"/>
                </a:moveTo>
                <a:lnTo>
                  <a:pt x="4537594" y="0"/>
                </a:lnTo>
                <a:lnTo>
                  <a:pt x="4537594" y="3155454"/>
                </a:lnTo>
                <a:lnTo>
                  <a:pt x="0" y="3155454"/>
                </a:lnTo>
                <a:lnTo>
                  <a:pt x="0" y="0"/>
                </a:lnTo>
                <a:close/>
              </a:path>
            </a:pathLst>
          </a:custGeom>
          <a:blipFill>
            <a:blip r:embed="rId10"/>
            <a:stretch>
              <a:fillRect l="-12049" t="-22311" r="-16318" b="-752"/>
            </a:stretch>
          </a:blipFill>
          <a:ln w="38100" cap="sq">
            <a:solidFill>
              <a:srgbClr val="FFFFFF"/>
            </a:solidFill>
            <a:prstDash val="solid"/>
            <a:miter/>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2855">
                <a:alpha val="100000"/>
              </a:srgbClr>
            </a:gs>
            <a:gs pos="100000">
              <a:srgbClr val="00859B">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434930" y="7390122"/>
            <a:ext cx="2355549" cy="2355943"/>
          </a:xfrm>
          <a:custGeom>
            <a:avLst/>
            <a:gdLst/>
            <a:ahLst/>
            <a:cxnLst/>
            <a:rect r="r" b="b" t="t" l="l"/>
            <a:pathLst>
              <a:path h="2355943" w="2355549">
                <a:moveTo>
                  <a:pt x="0" y="0"/>
                </a:moveTo>
                <a:lnTo>
                  <a:pt x="2355549" y="0"/>
                </a:lnTo>
                <a:lnTo>
                  <a:pt x="2355549" y="2355944"/>
                </a:lnTo>
                <a:lnTo>
                  <a:pt x="0" y="2355944"/>
                </a:lnTo>
                <a:lnTo>
                  <a:pt x="0" y="0"/>
                </a:lnTo>
                <a:close/>
              </a:path>
            </a:pathLst>
          </a:custGeom>
          <a:blipFill>
            <a:blip r:embed="rId2"/>
            <a:stretch>
              <a:fillRect l="0" t="0" r="-300394" b="-32611"/>
            </a:stretch>
          </a:blipFill>
        </p:spPr>
      </p:sp>
      <p:sp>
        <p:nvSpPr>
          <p:cNvPr name="TextBox 3" id="3"/>
          <p:cNvSpPr txBox="true"/>
          <p:nvPr/>
        </p:nvSpPr>
        <p:spPr>
          <a:xfrm rot="0">
            <a:off x="2261667" y="1635210"/>
            <a:ext cx="13764667" cy="2143125"/>
          </a:xfrm>
          <a:prstGeom prst="rect">
            <a:avLst/>
          </a:prstGeom>
        </p:spPr>
        <p:txBody>
          <a:bodyPr anchor="t" rtlCol="false" tIns="0" lIns="0" bIns="0" rIns="0">
            <a:spAutoFit/>
          </a:bodyPr>
          <a:lstStyle/>
          <a:p>
            <a:pPr algn="ctr">
              <a:lnSpc>
                <a:spcPts val="8175"/>
              </a:lnSpc>
            </a:pPr>
            <a:r>
              <a:rPr lang="en-US" sz="7500">
                <a:solidFill>
                  <a:srgbClr val="FFFFFF"/>
                </a:solidFill>
                <a:latin typeface="Whitman-BoldLF"/>
                <a:ea typeface="Whitman-BoldLF"/>
                <a:cs typeface="Whitman-BoldLF"/>
                <a:sym typeface="Whitman-BoldLF"/>
              </a:rPr>
              <a:t>Read the Minneapolis Area Synod’s</a:t>
            </a:r>
          </a:p>
          <a:p>
            <a:pPr algn="ctr">
              <a:lnSpc>
                <a:spcPts val="8175"/>
              </a:lnSpc>
            </a:pPr>
            <a:r>
              <a:rPr lang="en-US" sz="7500">
                <a:solidFill>
                  <a:srgbClr val="FFFFFF"/>
                </a:solidFill>
                <a:latin typeface="Whitman-BoldLF"/>
                <a:ea typeface="Whitman-BoldLF"/>
                <a:cs typeface="Whitman-BoldLF"/>
                <a:sym typeface="Whitman-BoldLF"/>
              </a:rPr>
              <a:t>full Annual Report</a:t>
            </a:r>
          </a:p>
        </p:txBody>
      </p:sp>
      <p:pic>
        <p:nvPicPr>
          <p:cNvPr name="Picture 4" id="4"/>
          <p:cNvPicPr>
            <a:picLocks noChangeAspect="true"/>
          </p:cNvPicPr>
          <p:nvPr/>
        </p:nvPicPr>
        <p:blipFill>
          <a:blip r:embed="rId3"/>
          <a:stretch>
            <a:fillRect/>
          </a:stretch>
        </p:blipFill>
        <p:spPr>
          <a:xfrm rot="0">
            <a:off x="6675120" y="4732020"/>
            <a:ext cx="4937760" cy="49377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DAG9k8iFI0U</dc:identifier>
  <dcterms:modified xsi:type="dcterms:W3CDTF">2011-08-01T06:04:30Z</dcterms:modified>
  <cp:revision>1</cp:revision>
  <dc:title>updated annual report slides</dc:title>
</cp:coreProperties>
</file>